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2599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10D30D8C-C4A1-4A1A-B6D1-778DB902DF2E}" type="datetimeFigureOut">
              <a:rPr lang="es-MX" smtClean="0"/>
              <a:t>09/05/2022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9CE3D07-4E01-4BA1-B785-34485C464E19}" type="slidenum">
              <a:rPr lang="es-MX" smtClean="0"/>
              <a:t>‹Nº›</a:t>
            </a:fld>
            <a:endParaRPr lang="es-MX"/>
          </a:p>
        </p:txBody>
      </p:sp>
    </p:spTree>
    <p:extLst>
      <p:ext uri="{BB962C8B-B14F-4D97-AF65-F5344CB8AC3E}">
        <p14:creationId xmlns:p14="http://schemas.microsoft.com/office/powerpoint/2010/main" val="261440755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0D30D8C-C4A1-4A1A-B6D1-778DB902DF2E}" type="datetimeFigureOut">
              <a:rPr lang="es-MX" smtClean="0"/>
              <a:t>09/05/2022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9CE3D07-4E01-4BA1-B785-34485C464E19}" type="slidenum">
              <a:rPr lang="es-MX" smtClean="0"/>
              <a:t>‹Nº›</a:t>
            </a:fld>
            <a:endParaRPr lang="es-MX"/>
          </a:p>
        </p:txBody>
      </p:sp>
    </p:spTree>
    <p:extLst>
      <p:ext uri="{BB962C8B-B14F-4D97-AF65-F5344CB8AC3E}">
        <p14:creationId xmlns:p14="http://schemas.microsoft.com/office/powerpoint/2010/main" val="3862598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0D30D8C-C4A1-4A1A-B6D1-778DB902DF2E}" type="datetimeFigureOut">
              <a:rPr lang="es-MX" smtClean="0"/>
              <a:t>09/05/2022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9CE3D07-4E01-4BA1-B785-34485C464E19}" type="slidenum">
              <a:rPr lang="es-MX" smtClean="0"/>
              <a:t>‹Nº›</a:t>
            </a:fld>
            <a:endParaRPr lang="es-MX"/>
          </a:p>
        </p:txBody>
      </p:sp>
    </p:spTree>
    <p:extLst>
      <p:ext uri="{BB962C8B-B14F-4D97-AF65-F5344CB8AC3E}">
        <p14:creationId xmlns:p14="http://schemas.microsoft.com/office/powerpoint/2010/main" val="3935139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0D30D8C-C4A1-4A1A-B6D1-778DB902DF2E}" type="datetimeFigureOut">
              <a:rPr lang="es-MX" smtClean="0"/>
              <a:t>09/05/2022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9CE3D07-4E01-4BA1-B785-34485C464E19}" type="slidenum">
              <a:rPr lang="es-MX" smtClean="0"/>
              <a:t>‹Nº›</a:t>
            </a:fld>
            <a:endParaRPr lang="es-MX"/>
          </a:p>
        </p:txBody>
      </p:sp>
    </p:spTree>
    <p:extLst>
      <p:ext uri="{BB962C8B-B14F-4D97-AF65-F5344CB8AC3E}">
        <p14:creationId xmlns:p14="http://schemas.microsoft.com/office/powerpoint/2010/main" val="4089193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10D30D8C-C4A1-4A1A-B6D1-778DB902DF2E}" type="datetimeFigureOut">
              <a:rPr lang="es-MX" smtClean="0"/>
              <a:t>09/05/2022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9CE3D07-4E01-4BA1-B785-34485C464E19}" type="slidenum">
              <a:rPr lang="es-MX" smtClean="0"/>
              <a:t>‹Nº›</a:t>
            </a:fld>
            <a:endParaRPr lang="es-MX"/>
          </a:p>
        </p:txBody>
      </p:sp>
    </p:spTree>
    <p:extLst>
      <p:ext uri="{BB962C8B-B14F-4D97-AF65-F5344CB8AC3E}">
        <p14:creationId xmlns:p14="http://schemas.microsoft.com/office/powerpoint/2010/main" val="70716534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10D30D8C-C4A1-4A1A-B6D1-778DB902DF2E}" type="datetimeFigureOut">
              <a:rPr lang="es-MX" smtClean="0"/>
              <a:t>09/05/2022</a:t>
            </a:fld>
            <a:endParaRPr lang="es-MX"/>
          </a:p>
        </p:txBody>
      </p:sp>
      <p:sp>
        <p:nvSpPr>
          <p:cNvPr id="9" name="Footer Placeholder 8"/>
          <p:cNvSpPr>
            <a:spLocks noGrp="1"/>
          </p:cNvSpPr>
          <p:nvPr>
            <p:ph type="ftr" sz="quarter" idx="11"/>
          </p:nvPr>
        </p:nvSpPr>
        <p:spPr/>
        <p:txBody>
          <a:bodyPr/>
          <a:lstStyle/>
          <a:p>
            <a:endParaRPr lang="es-MX"/>
          </a:p>
        </p:txBody>
      </p:sp>
      <p:sp>
        <p:nvSpPr>
          <p:cNvPr id="10" name="Slide Number Placeholder 9"/>
          <p:cNvSpPr>
            <a:spLocks noGrp="1"/>
          </p:cNvSpPr>
          <p:nvPr>
            <p:ph type="sldNum" sz="quarter" idx="12"/>
          </p:nvPr>
        </p:nvSpPr>
        <p:spPr/>
        <p:txBody>
          <a:bodyPr/>
          <a:lstStyle/>
          <a:p>
            <a:fld id="{89CE3D07-4E01-4BA1-B785-34485C464E19}" type="slidenum">
              <a:rPr lang="es-MX" smtClean="0"/>
              <a:t>‹Nº›</a:t>
            </a:fld>
            <a:endParaRPr lang="es-MX"/>
          </a:p>
        </p:txBody>
      </p:sp>
    </p:spTree>
    <p:extLst>
      <p:ext uri="{BB962C8B-B14F-4D97-AF65-F5344CB8AC3E}">
        <p14:creationId xmlns:p14="http://schemas.microsoft.com/office/powerpoint/2010/main" val="1514354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583436" y="3143250"/>
            <a:ext cx="4270248" cy="25967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10D30D8C-C4A1-4A1A-B6D1-778DB902DF2E}" type="datetimeFigureOut">
              <a:rPr lang="es-MX" smtClean="0"/>
              <a:t>09/05/2022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9CE3D07-4E01-4BA1-B785-34485C464E19}" type="slidenum">
              <a:rPr lang="es-MX" smtClean="0"/>
              <a:t>‹Nº›</a:t>
            </a:fld>
            <a:endParaRPr lang="es-MX"/>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280413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0D30D8C-C4A1-4A1A-B6D1-778DB902DF2E}" type="datetimeFigureOut">
              <a:rPr lang="es-MX" smtClean="0"/>
              <a:t>09/05/2022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9CE3D07-4E01-4BA1-B785-34485C464E19}" type="slidenum">
              <a:rPr lang="es-MX" smtClean="0"/>
              <a:t>‹Nº›</a:t>
            </a:fld>
            <a:endParaRPr lang="es-MX"/>
          </a:p>
        </p:txBody>
      </p:sp>
    </p:spTree>
    <p:extLst>
      <p:ext uri="{BB962C8B-B14F-4D97-AF65-F5344CB8AC3E}">
        <p14:creationId xmlns:p14="http://schemas.microsoft.com/office/powerpoint/2010/main" val="3191376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D30D8C-C4A1-4A1A-B6D1-778DB902DF2E}" type="datetimeFigureOut">
              <a:rPr lang="es-MX" smtClean="0"/>
              <a:t>09/05/2022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9CE3D07-4E01-4BA1-B785-34485C464E19}" type="slidenum">
              <a:rPr lang="es-MX" smtClean="0"/>
              <a:t>‹Nº›</a:t>
            </a:fld>
            <a:endParaRPr lang="es-MX"/>
          </a:p>
        </p:txBody>
      </p:sp>
    </p:spTree>
    <p:extLst>
      <p:ext uri="{BB962C8B-B14F-4D97-AF65-F5344CB8AC3E}">
        <p14:creationId xmlns:p14="http://schemas.microsoft.com/office/powerpoint/2010/main" val="3738858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0D30D8C-C4A1-4A1A-B6D1-778DB902DF2E}" type="datetimeFigureOut">
              <a:rPr lang="es-MX" smtClean="0"/>
              <a:t>09/05/2022</a:t>
            </a:fld>
            <a:endParaRPr lang="es-MX"/>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s-MX"/>
          </a:p>
        </p:txBody>
      </p:sp>
      <p:sp>
        <p:nvSpPr>
          <p:cNvPr id="7" name="Slide Number Placeholder 6"/>
          <p:cNvSpPr>
            <a:spLocks noGrp="1"/>
          </p:cNvSpPr>
          <p:nvPr>
            <p:ph type="sldNum" sz="quarter" idx="12"/>
          </p:nvPr>
        </p:nvSpPr>
        <p:spPr/>
        <p:txBody>
          <a:bodyPr/>
          <a:lstStyle/>
          <a:p>
            <a:fld id="{89CE3D07-4E01-4BA1-B785-34485C464E19}" type="slidenum">
              <a:rPr lang="es-MX" smtClean="0"/>
              <a:t>‹Nº›</a:t>
            </a:fld>
            <a:endParaRPr lang="es-MX"/>
          </a:p>
        </p:txBody>
      </p:sp>
    </p:spTree>
    <p:extLst>
      <p:ext uri="{BB962C8B-B14F-4D97-AF65-F5344CB8AC3E}">
        <p14:creationId xmlns:p14="http://schemas.microsoft.com/office/powerpoint/2010/main" val="4086617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0D30D8C-C4A1-4A1A-B6D1-778DB902DF2E}" type="datetimeFigureOut">
              <a:rPr lang="es-MX" smtClean="0"/>
              <a:t>09/05/2022</a:t>
            </a:fld>
            <a:endParaRPr lang="es-MX"/>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s-MX"/>
          </a:p>
        </p:txBody>
      </p:sp>
      <p:sp>
        <p:nvSpPr>
          <p:cNvPr id="7" name="Slide Number Placeholder 6"/>
          <p:cNvSpPr>
            <a:spLocks noGrp="1"/>
          </p:cNvSpPr>
          <p:nvPr>
            <p:ph type="sldNum" sz="quarter" idx="12"/>
          </p:nvPr>
        </p:nvSpPr>
        <p:spPr/>
        <p:txBody>
          <a:bodyPr/>
          <a:lstStyle/>
          <a:p>
            <a:fld id="{89CE3D07-4E01-4BA1-B785-34485C464E19}" type="slidenum">
              <a:rPr lang="es-MX" smtClean="0"/>
              <a:t>‹Nº›</a:t>
            </a:fld>
            <a:endParaRPr lang="es-MX"/>
          </a:p>
        </p:txBody>
      </p:sp>
    </p:spTree>
    <p:extLst>
      <p:ext uri="{BB962C8B-B14F-4D97-AF65-F5344CB8AC3E}">
        <p14:creationId xmlns:p14="http://schemas.microsoft.com/office/powerpoint/2010/main" val="1023154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0D30D8C-C4A1-4A1A-B6D1-778DB902DF2E}" type="datetimeFigureOut">
              <a:rPr lang="es-MX" smtClean="0"/>
              <a:t>09/05/2022</a:t>
            </a:fld>
            <a:endParaRPr lang="es-MX"/>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s-MX"/>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9CE3D07-4E01-4BA1-B785-34485C464E19}" type="slidenum">
              <a:rPr lang="es-MX" smtClean="0"/>
              <a:t>‹Nº›</a:t>
            </a:fld>
            <a:endParaRPr lang="es-MX"/>
          </a:p>
        </p:txBody>
      </p:sp>
    </p:spTree>
    <p:extLst>
      <p:ext uri="{BB962C8B-B14F-4D97-AF65-F5344CB8AC3E}">
        <p14:creationId xmlns:p14="http://schemas.microsoft.com/office/powerpoint/2010/main" val="27814610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s://www.conac.gob.mx/es/CONAC/Normatividad_Vigente" TargetMode="External"/><Relationship Id="rId2" Type="http://schemas.openxmlformats.org/officeDocument/2006/relationships/hyperlink" Target="https://www.congresooaxaca.gob.mx/legislaciones/legislacion_estatal.html" TargetMode="External"/><Relationship Id="rId1" Type="http://schemas.openxmlformats.org/officeDocument/2006/relationships/slideLayout" Target="../slideLayouts/slideLayout2.xml"/><Relationship Id="rId5" Type="http://schemas.openxmlformats.org/officeDocument/2006/relationships/hyperlink" Target="https://www.diputados.gob.mx/LeyesBiblio/pdf/LDFEFM_300118.pdf" TargetMode="External"/><Relationship Id="rId4" Type="http://schemas.openxmlformats.org/officeDocument/2006/relationships/hyperlink" Target="https://www.congresooaxaca.gob.mx/docs65.congresooaxaca.gob.mx/legislacion_estatal/Ley_de_Fiscalizacion_Superior_y_Rendicion_de_Cuentas_para_el_Estado_de_Oaxaca_(dto_ref_2827_aprob_LXIV_Legis_29_sep_2021_PO_46_7a_secc_13_nov_2021).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140AE7-0A3F-A46F-4AFE-A93FA81FEE61}"/>
              </a:ext>
            </a:extLst>
          </p:cNvPr>
          <p:cNvSpPr>
            <a:spLocks noGrp="1"/>
          </p:cNvSpPr>
          <p:nvPr>
            <p:ph type="ctrTitle"/>
          </p:nvPr>
        </p:nvSpPr>
        <p:spPr/>
        <p:txBody>
          <a:bodyPr/>
          <a:lstStyle/>
          <a:p>
            <a:r>
              <a:rPr lang="es-MX" dirty="0"/>
              <a:t>Cuenta Pública del Estado</a:t>
            </a:r>
          </a:p>
        </p:txBody>
      </p:sp>
      <p:pic>
        <p:nvPicPr>
          <p:cNvPr id="6" name="Imagen 5">
            <a:extLst>
              <a:ext uri="{FF2B5EF4-FFF2-40B4-BE49-F238E27FC236}">
                <a16:creationId xmlns:a16="http://schemas.microsoft.com/office/drawing/2014/main" id="{87FD1C25-9E6B-9274-A5AC-87F43FD0683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275735" y="554997"/>
            <a:ext cx="3266107" cy="971797"/>
          </a:xfrm>
          <a:prstGeom prst="rect">
            <a:avLst/>
          </a:prstGeom>
        </p:spPr>
      </p:pic>
    </p:spTree>
    <p:extLst>
      <p:ext uri="{BB962C8B-B14F-4D97-AF65-F5344CB8AC3E}">
        <p14:creationId xmlns:p14="http://schemas.microsoft.com/office/powerpoint/2010/main" val="4252733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F2ED7F-0830-F286-6E26-471F5CE4B1A9}"/>
              </a:ext>
            </a:extLst>
          </p:cNvPr>
          <p:cNvSpPr>
            <a:spLocks noGrp="1"/>
          </p:cNvSpPr>
          <p:nvPr>
            <p:ph type="title"/>
          </p:nvPr>
        </p:nvSpPr>
        <p:spPr>
          <a:xfrm>
            <a:off x="804672" y="1458753"/>
            <a:ext cx="4486656" cy="1141497"/>
          </a:xfrm>
        </p:spPr>
        <p:txBody>
          <a:bodyPr>
            <a:normAutofit fontScale="90000"/>
          </a:bodyPr>
          <a:lstStyle/>
          <a:p>
            <a:r>
              <a:rPr lang="es-MX" dirty="0"/>
              <a:t>CUAL ES EL OBJETO DE LA FISCALIZACIÓN DE LA CUENTA PÚBLICA</a:t>
            </a:r>
          </a:p>
        </p:txBody>
      </p:sp>
      <p:sp>
        <p:nvSpPr>
          <p:cNvPr id="4" name="Marcador de texto 3">
            <a:extLst>
              <a:ext uri="{FF2B5EF4-FFF2-40B4-BE49-F238E27FC236}">
                <a16:creationId xmlns:a16="http://schemas.microsoft.com/office/drawing/2014/main" id="{4B234125-1017-9B69-067C-783C505CFE57}"/>
              </a:ext>
            </a:extLst>
          </p:cNvPr>
          <p:cNvSpPr>
            <a:spLocks noGrp="1"/>
          </p:cNvSpPr>
          <p:nvPr>
            <p:ph type="body" sz="half" idx="2"/>
          </p:nvPr>
        </p:nvSpPr>
        <p:spPr>
          <a:xfrm>
            <a:off x="640080" y="3112655"/>
            <a:ext cx="4651248" cy="3177309"/>
          </a:xfrm>
        </p:spPr>
        <p:txBody>
          <a:bodyPr>
            <a:normAutofit/>
          </a:bodyPr>
          <a:lstStyle/>
          <a:p>
            <a:pPr marL="285750" indent="-285750" algn="just">
              <a:buClr>
                <a:srgbClr val="FFC000"/>
              </a:buClr>
              <a:buFont typeface="Wingdings" panose="05000000000000000000" pitchFamily="2" charset="2"/>
              <a:buChar char="q"/>
            </a:pPr>
            <a:r>
              <a:rPr lang="es-ES" b="1" dirty="0"/>
              <a:t>Si se cumplió con las disposiciones jurídicas aplicables en materia de sistemas de registro y contabilidad gubernamental; contratación de servicios, obra pública, adquisiciones, arrendamientos, conservación, uso, destino, afectación, enajenación y baja de bienes muebles e inmuebles; almacenes y demás activos; recursos materiales, y demás normatividad aplicable al ejercicio del gasto público; </a:t>
            </a:r>
            <a:endParaRPr lang="es-MX" b="1" dirty="0"/>
          </a:p>
        </p:txBody>
      </p:sp>
      <p:pic>
        <p:nvPicPr>
          <p:cNvPr id="3076" name="Picture 4" descr="Informe CEAC">
            <a:extLst>
              <a:ext uri="{FF2B5EF4-FFF2-40B4-BE49-F238E27FC236}">
                <a16:creationId xmlns:a16="http://schemas.microsoft.com/office/drawing/2014/main" id="{2695007D-C469-F0B8-EB9E-589A43296B5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550891" y="2051053"/>
            <a:ext cx="4697223" cy="2740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5628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0BD8F0-F027-3291-7975-AA11251866CD}"/>
              </a:ext>
            </a:extLst>
          </p:cNvPr>
          <p:cNvSpPr>
            <a:spLocks noGrp="1"/>
          </p:cNvSpPr>
          <p:nvPr>
            <p:ph type="title"/>
          </p:nvPr>
        </p:nvSpPr>
        <p:spPr>
          <a:xfrm>
            <a:off x="804672" y="1384852"/>
            <a:ext cx="4486656" cy="1141497"/>
          </a:xfrm>
        </p:spPr>
        <p:txBody>
          <a:bodyPr>
            <a:normAutofit fontScale="90000"/>
          </a:bodyPr>
          <a:lstStyle/>
          <a:p>
            <a:r>
              <a:rPr lang="es-MX" dirty="0"/>
              <a:t>CUAL ES EL OBJETO DE LA FISCALIZACIÓN DE LA CUENTA PÚBLICA</a:t>
            </a:r>
          </a:p>
        </p:txBody>
      </p:sp>
      <p:sp>
        <p:nvSpPr>
          <p:cNvPr id="4" name="Marcador de texto 3">
            <a:extLst>
              <a:ext uri="{FF2B5EF4-FFF2-40B4-BE49-F238E27FC236}">
                <a16:creationId xmlns:a16="http://schemas.microsoft.com/office/drawing/2014/main" id="{48EC2A25-EEDA-52C5-FA8C-DC0D718F63C1}"/>
              </a:ext>
            </a:extLst>
          </p:cNvPr>
          <p:cNvSpPr>
            <a:spLocks noGrp="1"/>
          </p:cNvSpPr>
          <p:nvPr>
            <p:ph type="body" sz="half" idx="2"/>
          </p:nvPr>
        </p:nvSpPr>
        <p:spPr>
          <a:xfrm>
            <a:off x="804672" y="2847947"/>
            <a:ext cx="4486656" cy="3211107"/>
          </a:xfrm>
        </p:spPr>
        <p:txBody>
          <a:bodyPr>
            <a:normAutofit lnSpcReduction="10000"/>
          </a:bodyPr>
          <a:lstStyle/>
          <a:p>
            <a:pPr marL="285750" indent="-285750" algn="just">
              <a:buClr>
                <a:srgbClr val="FFC000"/>
              </a:buClr>
              <a:buFont typeface="Wingdings" panose="05000000000000000000" pitchFamily="2" charset="2"/>
              <a:buChar char="q"/>
            </a:pPr>
            <a:r>
              <a:rPr lang="es-ES" b="1" dirty="0"/>
              <a:t>Si la captación, recaudación, administración, custodia, manejo, ejercicio y aplicación de recursos estatales, incluyendo subsidios, transferencias y donativos, y si los actos, contratos, convenios, mandatos, fondos, fideicomisos, prestación de servicios públicos, operaciones o cualquier acto que las entidades fiscalizadas, celebren o realicen, relacionados con el ejercicio del gasto público estatal, se ajustaron a la legalidad, y si no han causado daños o perjuicios, o ambos, en contra de la Hacienda Pública Estatal y Municipal o, en su caso, del patrimonio de los entes públicos fiscalizables; y, </a:t>
            </a:r>
            <a:endParaRPr lang="es-MX" b="1" dirty="0"/>
          </a:p>
        </p:txBody>
      </p:sp>
      <p:pic>
        <p:nvPicPr>
          <p:cNvPr id="4098" name="Picture 2" descr="Leyes absurdas | CJaronu´s Blog">
            <a:extLst>
              <a:ext uri="{FF2B5EF4-FFF2-40B4-BE49-F238E27FC236}">
                <a16:creationId xmlns:a16="http://schemas.microsoft.com/office/drawing/2014/main" id="{ADA0C534-E2C1-3375-6023-B9EA6C401D9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640954" y="2088250"/>
            <a:ext cx="4872303" cy="3702950"/>
          </a:xfrm>
          <a:prstGeom prst="rect">
            <a:avLst/>
          </a:prstGeom>
          <a:noFill/>
          <a:ln w="25400">
            <a:solidFill>
              <a:schemeClr val="accent2">
                <a:lumMod val="7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0194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0BD8F0-F027-3291-7975-AA11251866CD}"/>
              </a:ext>
            </a:extLst>
          </p:cNvPr>
          <p:cNvSpPr>
            <a:spLocks noGrp="1"/>
          </p:cNvSpPr>
          <p:nvPr>
            <p:ph type="title"/>
          </p:nvPr>
        </p:nvSpPr>
        <p:spPr>
          <a:xfrm>
            <a:off x="804672" y="1431036"/>
            <a:ext cx="4486656" cy="1141497"/>
          </a:xfrm>
        </p:spPr>
        <p:txBody>
          <a:bodyPr>
            <a:normAutofit fontScale="90000"/>
          </a:bodyPr>
          <a:lstStyle/>
          <a:p>
            <a:r>
              <a:rPr lang="es-MX" dirty="0"/>
              <a:t>CUAL ES EL OBJETO DE LA FISCALIZACIÓN DE LA CUENTA PÚBLICA</a:t>
            </a:r>
          </a:p>
        </p:txBody>
      </p:sp>
      <p:sp>
        <p:nvSpPr>
          <p:cNvPr id="4" name="Marcador de texto 3">
            <a:extLst>
              <a:ext uri="{FF2B5EF4-FFF2-40B4-BE49-F238E27FC236}">
                <a16:creationId xmlns:a16="http://schemas.microsoft.com/office/drawing/2014/main" id="{48EC2A25-EEDA-52C5-FA8C-DC0D718F63C1}"/>
              </a:ext>
            </a:extLst>
          </p:cNvPr>
          <p:cNvSpPr>
            <a:spLocks noGrp="1"/>
          </p:cNvSpPr>
          <p:nvPr>
            <p:ph type="body" sz="half" idx="2"/>
          </p:nvPr>
        </p:nvSpPr>
        <p:spPr>
          <a:xfrm>
            <a:off x="804672" y="2792541"/>
            <a:ext cx="4486656" cy="3192623"/>
          </a:xfrm>
        </p:spPr>
        <p:txBody>
          <a:bodyPr>
            <a:normAutofit fontScale="92500" lnSpcReduction="10000"/>
          </a:bodyPr>
          <a:lstStyle/>
          <a:p>
            <a:pPr marL="285750" indent="-285750" algn="just">
              <a:buClr>
                <a:srgbClr val="FFC000"/>
              </a:buClr>
              <a:buFont typeface="Wingdings" panose="05000000000000000000" pitchFamily="2" charset="2"/>
              <a:buChar char="q"/>
            </a:pPr>
            <a:r>
              <a:rPr lang="es-ES" b="1" dirty="0"/>
              <a:t>Comprobar si el ejercicio de la Ley de Ingresos y el Presupuesto de Egresos se ha ajustado a los criterios señalados en los mismos; en particular, verificar si las cantidades correspondientes a los ingresos y a los egresos, se ajustaron o corresponden a los conceptos y a las partidas respectivas; si los programas y su ejecución se ajustaron a los términos y montos aprobados en el Presupuesto de Egresos; y si los recursos provenientes de financiamientos y otras obligaciones se obtuvieron en los términos autorizados y se aplicaron con la periodicidad y forma establecidas por las leyes y demás disposiciones aplicables, y si se cumplieron los compromisos adquiridos en los actos respectivos.</a:t>
            </a:r>
            <a:endParaRPr lang="es-MX" b="1" dirty="0"/>
          </a:p>
        </p:txBody>
      </p:sp>
      <p:pic>
        <p:nvPicPr>
          <p:cNvPr id="5124" name="Picture 4" descr="Inspecciones / Fiscalizaciones">
            <a:extLst>
              <a:ext uri="{FF2B5EF4-FFF2-40B4-BE49-F238E27FC236}">
                <a16:creationId xmlns:a16="http://schemas.microsoft.com/office/drawing/2014/main" id="{C1116A36-F0E6-F3A7-F15D-148F4C52B81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35763" y="2076429"/>
            <a:ext cx="4816475" cy="2705143"/>
          </a:xfrm>
          <a:prstGeom prst="rect">
            <a:avLst/>
          </a:prstGeom>
          <a:noFill/>
          <a:ln w="25400">
            <a:solidFill>
              <a:schemeClr val="accent2">
                <a:lumMod val="7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469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404ECC46-4228-52C9-56C6-9568D618958D}"/>
              </a:ext>
            </a:extLst>
          </p:cNvPr>
          <p:cNvSpPr>
            <a:spLocks noGrp="1"/>
          </p:cNvSpPr>
          <p:nvPr>
            <p:ph type="title"/>
          </p:nvPr>
        </p:nvSpPr>
        <p:spPr>
          <a:solidFill>
            <a:srgbClr val="00B0F0"/>
          </a:solidFill>
        </p:spPr>
        <p:txBody>
          <a:bodyPr/>
          <a:lstStyle/>
          <a:p>
            <a:r>
              <a:rPr lang="es-MX" dirty="0"/>
              <a:t>CENTRO DE ESTUDIOS ECONÓMICOS Y FINANZAS PÚBLICAS</a:t>
            </a:r>
          </a:p>
        </p:txBody>
      </p:sp>
      <p:sp>
        <p:nvSpPr>
          <p:cNvPr id="6" name="Marcador de contenido 5">
            <a:extLst>
              <a:ext uri="{FF2B5EF4-FFF2-40B4-BE49-F238E27FC236}">
                <a16:creationId xmlns:a16="http://schemas.microsoft.com/office/drawing/2014/main" id="{A0728645-2764-A6BA-91D7-F267B3FFEA4A}"/>
              </a:ext>
            </a:extLst>
          </p:cNvPr>
          <p:cNvSpPr>
            <a:spLocks noGrp="1"/>
          </p:cNvSpPr>
          <p:nvPr>
            <p:ph idx="1"/>
          </p:nvPr>
        </p:nvSpPr>
        <p:spPr>
          <a:xfrm>
            <a:off x="2231136" y="2315361"/>
            <a:ext cx="7729728" cy="4286775"/>
          </a:xfrm>
        </p:spPr>
        <p:txBody>
          <a:bodyPr>
            <a:normAutofit fontScale="85000" lnSpcReduction="20000"/>
          </a:bodyPr>
          <a:lstStyle/>
          <a:p>
            <a:pPr marL="0" indent="0">
              <a:buNone/>
            </a:pPr>
            <a:r>
              <a:rPr lang="es-MX" dirty="0"/>
              <a:t>FUENTES CONSULTADAS:</a:t>
            </a:r>
          </a:p>
          <a:p>
            <a:pPr marL="0" indent="0">
              <a:buNone/>
            </a:pPr>
            <a:endParaRPr lang="es-MX" dirty="0"/>
          </a:p>
          <a:p>
            <a:pPr marL="0" indent="0">
              <a:buNone/>
            </a:pPr>
            <a:r>
              <a:rPr lang="es-MX" dirty="0"/>
              <a:t>Constitución Política del Estado Libre y Soberano de Oaxaca, en la siguiente liga:</a:t>
            </a:r>
          </a:p>
          <a:p>
            <a:pPr marL="0" indent="0">
              <a:buNone/>
            </a:pPr>
            <a:r>
              <a:rPr lang="es-MX" dirty="0">
                <a:solidFill>
                  <a:schemeClr val="accent2">
                    <a:lumMod val="75000"/>
                  </a:schemeClr>
                </a:solidFill>
                <a:hlinkClick r:id="rId2">
                  <a:extLst>
                    <a:ext uri="{A12FA001-AC4F-418D-AE19-62706E023703}">
                      <ahyp:hlinkClr xmlns:ahyp="http://schemas.microsoft.com/office/drawing/2018/hyperlinkcolor" val="tx"/>
                    </a:ext>
                  </a:extLst>
                </a:hlinkClick>
              </a:rPr>
              <a:t>https://www.congresooaxaca.gob.mx/legislaciones/legislacion_estatal.html</a:t>
            </a:r>
            <a:endParaRPr lang="es-MX" dirty="0">
              <a:solidFill>
                <a:schemeClr val="accent2">
                  <a:lumMod val="75000"/>
                </a:schemeClr>
              </a:solidFill>
            </a:endParaRPr>
          </a:p>
          <a:p>
            <a:pPr marL="0" indent="0">
              <a:buNone/>
            </a:pPr>
            <a:r>
              <a:rPr lang="es-MX" dirty="0"/>
              <a:t>Ley General de Contabilidad Gubernamental en la siguiente liga:</a:t>
            </a:r>
          </a:p>
          <a:p>
            <a:pPr marL="0" indent="0">
              <a:buNone/>
            </a:pPr>
            <a:r>
              <a:rPr lang="es-MX" dirty="0">
                <a:solidFill>
                  <a:schemeClr val="accent2">
                    <a:lumMod val="75000"/>
                  </a:schemeClr>
                </a:solidFill>
                <a:hlinkClick r:id="rId3">
                  <a:extLst>
                    <a:ext uri="{A12FA001-AC4F-418D-AE19-62706E023703}">
                      <ahyp:hlinkClr xmlns:ahyp="http://schemas.microsoft.com/office/drawing/2018/hyperlinkcolor" val="tx"/>
                    </a:ext>
                  </a:extLst>
                </a:hlinkClick>
              </a:rPr>
              <a:t>https://www.conac.gob.mx/es/CONAC/Normatividad_Vigente</a:t>
            </a:r>
            <a:r>
              <a:rPr lang="es-MX" dirty="0">
                <a:solidFill>
                  <a:schemeClr val="accent2">
                    <a:lumMod val="75000"/>
                  </a:schemeClr>
                </a:solidFill>
              </a:rPr>
              <a:t> </a:t>
            </a:r>
          </a:p>
          <a:p>
            <a:pPr marL="0" indent="0">
              <a:buNone/>
            </a:pPr>
            <a:r>
              <a:rPr lang="es-MX" dirty="0"/>
              <a:t>Ley de Fiscalización Superior y Rendición de Cuentas para el Estado de Oaxaca, en la siguiente liga:</a:t>
            </a:r>
          </a:p>
          <a:p>
            <a:pPr marL="0" indent="0">
              <a:buNone/>
            </a:pPr>
            <a:r>
              <a:rPr lang="es-MX" dirty="0">
                <a:solidFill>
                  <a:schemeClr val="accent2">
                    <a:lumMod val="75000"/>
                  </a:schemeClr>
                </a:solidFill>
                <a:hlinkClick r:id="rId4">
                  <a:extLst>
                    <a:ext uri="{A12FA001-AC4F-418D-AE19-62706E023703}">
                      <ahyp:hlinkClr xmlns:ahyp="http://schemas.microsoft.com/office/drawing/2018/hyperlinkcolor" val="tx"/>
                    </a:ext>
                  </a:extLst>
                </a:hlinkClick>
              </a:rPr>
              <a:t>https://www.congresooaxaca.gob.mx/docs65.congresooaxaca.gob.mx/legislacion_estatal/Ley_de_Fiscalizacion_Superior_y_Rendicion_de_Cuentas_para_el_Estado_de_Oaxaca_(dto_ref_2827_aprob_LXIV_Legis_29_sep_2021_PO_46_7a_secc_13_nov_2021).pdf</a:t>
            </a:r>
            <a:r>
              <a:rPr lang="es-MX" dirty="0">
                <a:solidFill>
                  <a:schemeClr val="accent2">
                    <a:lumMod val="75000"/>
                  </a:schemeClr>
                </a:solidFill>
              </a:rPr>
              <a:t> </a:t>
            </a:r>
          </a:p>
          <a:p>
            <a:pPr marL="0" indent="0">
              <a:buNone/>
            </a:pPr>
            <a:r>
              <a:rPr lang="es-MX" dirty="0"/>
              <a:t>Ley de Diciplina Financiera de las Entidades Federativas y los Municipios, en la siguiente liga:</a:t>
            </a:r>
          </a:p>
          <a:p>
            <a:pPr marL="0" indent="0">
              <a:buNone/>
            </a:pPr>
            <a:r>
              <a:rPr lang="es-MX" dirty="0">
                <a:solidFill>
                  <a:schemeClr val="accent2">
                    <a:lumMod val="75000"/>
                  </a:schemeClr>
                </a:solidFill>
                <a:hlinkClick r:id="rId5">
                  <a:extLst>
                    <a:ext uri="{A12FA001-AC4F-418D-AE19-62706E023703}">
                      <ahyp:hlinkClr xmlns:ahyp="http://schemas.microsoft.com/office/drawing/2018/hyperlinkcolor" val="tx"/>
                    </a:ext>
                  </a:extLst>
                </a:hlinkClick>
              </a:rPr>
              <a:t>https://www.diputados.gob.mx/LeyesBiblio/pdf/LDFEFM_300118.pdf</a:t>
            </a:r>
            <a:r>
              <a:rPr lang="es-MX" dirty="0">
                <a:solidFill>
                  <a:schemeClr val="accent2">
                    <a:lumMod val="75000"/>
                  </a:schemeClr>
                </a:solidFill>
              </a:rPr>
              <a:t> </a:t>
            </a:r>
          </a:p>
          <a:p>
            <a:pPr marL="0" indent="0">
              <a:buNone/>
            </a:pPr>
            <a:endParaRPr lang="es-MX" dirty="0">
              <a:solidFill>
                <a:schemeClr val="accent2">
                  <a:lumMod val="75000"/>
                </a:schemeClr>
              </a:solidFill>
            </a:endParaRPr>
          </a:p>
          <a:p>
            <a:pPr marL="0" indent="0" algn="r">
              <a:buNone/>
            </a:pPr>
            <a:r>
              <a:rPr lang="es-MX" b="1" dirty="0">
                <a:solidFill>
                  <a:schemeClr val="accent2">
                    <a:lumMod val="75000"/>
                  </a:schemeClr>
                </a:solidFill>
              </a:rPr>
              <a:t>ELABORÓ:  L.C.P. ROSA ELIA VASQUEZ FLORES</a:t>
            </a:r>
          </a:p>
        </p:txBody>
      </p:sp>
    </p:spTree>
    <p:extLst>
      <p:ext uri="{BB962C8B-B14F-4D97-AF65-F5344CB8AC3E}">
        <p14:creationId xmlns:p14="http://schemas.microsoft.com/office/powerpoint/2010/main" val="4189512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EC53A7-C967-105D-9954-BBE8CE6517FE}"/>
              </a:ext>
            </a:extLst>
          </p:cNvPr>
          <p:cNvSpPr>
            <a:spLocks noGrp="1"/>
          </p:cNvSpPr>
          <p:nvPr>
            <p:ph type="title"/>
          </p:nvPr>
        </p:nvSpPr>
        <p:spPr>
          <a:solidFill>
            <a:srgbClr val="FFC000"/>
          </a:solidFill>
        </p:spPr>
        <p:txBody>
          <a:bodyPr/>
          <a:lstStyle/>
          <a:p>
            <a:r>
              <a:rPr lang="es-MX" dirty="0"/>
              <a:t>¿QUE ES LA CUENTA PÚBLICA?</a:t>
            </a:r>
          </a:p>
        </p:txBody>
      </p:sp>
      <p:sp>
        <p:nvSpPr>
          <p:cNvPr id="3" name="Marcador de contenido 2">
            <a:extLst>
              <a:ext uri="{FF2B5EF4-FFF2-40B4-BE49-F238E27FC236}">
                <a16:creationId xmlns:a16="http://schemas.microsoft.com/office/drawing/2014/main" id="{6CDDF5B0-F8DC-8486-1BDA-C8D96A429B8F}"/>
              </a:ext>
            </a:extLst>
          </p:cNvPr>
          <p:cNvSpPr>
            <a:spLocks noGrp="1"/>
          </p:cNvSpPr>
          <p:nvPr>
            <p:ph idx="1"/>
          </p:nvPr>
        </p:nvSpPr>
        <p:spPr/>
        <p:txBody>
          <a:bodyPr>
            <a:normAutofit fontScale="85000" lnSpcReduction="10000"/>
          </a:bodyPr>
          <a:lstStyle/>
          <a:p>
            <a:pPr marL="0" indent="0" algn="just">
              <a:buNone/>
            </a:pPr>
            <a:r>
              <a:rPr lang="es-MX" sz="3000" dirty="0">
                <a:effectLst/>
                <a:latin typeface="Arial Nova" panose="020B0504020202020204" pitchFamily="34" charset="0"/>
                <a:ea typeface="Calibri" panose="020F0502020204030204" pitchFamily="34" charset="0"/>
                <a:cs typeface="Calibri" panose="020F0502020204030204" pitchFamily="34" charset="0"/>
              </a:rPr>
              <a:t>La cuenta pública es el documento por medio del cual el gobierno estatal rinde cuentas sobre el origen, uso y destino de los recursos públicos del año previo, su contenido incluye información contable, presupuestaria, programática y también incluye los indicadores de las finanzas públicas como ingresos, los egresos y la información concerniente a la deuda pública estatal.</a:t>
            </a:r>
            <a:endParaRPr lang="es-MX" sz="30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1494380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D08542-AF50-B863-9C72-0B0F7894A89F}"/>
              </a:ext>
            </a:extLst>
          </p:cNvPr>
          <p:cNvSpPr>
            <a:spLocks noGrp="1"/>
          </p:cNvSpPr>
          <p:nvPr>
            <p:ph type="title"/>
          </p:nvPr>
        </p:nvSpPr>
        <p:spPr>
          <a:solidFill>
            <a:srgbClr val="25999F"/>
          </a:solidFill>
        </p:spPr>
        <p:txBody>
          <a:bodyPr/>
          <a:lstStyle/>
          <a:p>
            <a:r>
              <a:rPr lang="es-MX" b="1" dirty="0">
                <a:solidFill>
                  <a:schemeClr val="bg1"/>
                </a:solidFill>
              </a:rPr>
              <a:t>DATOS IMPORTANTES RESPECTO A LA CUENTA PÚBLICA</a:t>
            </a:r>
          </a:p>
        </p:txBody>
      </p:sp>
      <p:sp>
        <p:nvSpPr>
          <p:cNvPr id="3" name="Marcador de contenido 2">
            <a:extLst>
              <a:ext uri="{FF2B5EF4-FFF2-40B4-BE49-F238E27FC236}">
                <a16:creationId xmlns:a16="http://schemas.microsoft.com/office/drawing/2014/main" id="{A290F9F8-CAB0-2EBF-1AF2-F8052DD81621}"/>
              </a:ext>
            </a:extLst>
          </p:cNvPr>
          <p:cNvSpPr>
            <a:spLocks noGrp="1"/>
          </p:cNvSpPr>
          <p:nvPr>
            <p:ph idx="1"/>
          </p:nvPr>
        </p:nvSpPr>
        <p:spPr>
          <a:xfrm>
            <a:off x="2231136" y="2251494"/>
            <a:ext cx="7729728" cy="3822135"/>
          </a:xfrm>
        </p:spPr>
        <p:txBody>
          <a:bodyPr>
            <a:normAutofit fontScale="55000" lnSpcReduction="20000"/>
          </a:bodyPr>
          <a:lstStyle/>
          <a:p>
            <a:pPr marL="0" indent="0" algn="just">
              <a:lnSpc>
                <a:spcPct val="107000"/>
              </a:lnSpc>
              <a:spcAft>
                <a:spcPts val="800"/>
              </a:spcAft>
              <a:buNone/>
            </a:pPr>
            <a:r>
              <a:rPr lang="es-MX" sz="2700" dirty="0">
                <a:effectLst/>
                <a:latin typeface="Arial Nova" panose="020B0504020202020204" pitchFamily="34" charset="0"/>
                <a:ea typeface="Calibri" panose="020F0502020204030204" pitchFamily="34" charset="0"/>
                <a:cs typeface="Calibri" panose="020F0502020204030204" pitchFamily="34" charset="0"/>
              </a:rPr>
              <a:t>La </a:t>
            </a:r>
            <a:r>
              <a:rPr lang="es-MX" sz="2700" b="1" dirty="0">
                <a:effectLst/>
                <a:latin typeface="Arial Nova" panose="020B0504020202020204" pitchFamily="34" charset="0"/>
                <a:ea typeface="Calibri" panose="020F0502020204030204" pitchFamily="34" charset="0"/>
                <a:cs typeface="Calibri" panose="020F0502020204030204" pitchFamily="34" charset="0"/>
              </a:rPr>
              <a:t>Constitución Política de los Estados Unidos Mexicanos</a:t>
            </a:r>
            <a:r>
              <a:rPr lang="es-MX" sz="2700" dirty="0">
                <a:effectLst/>
                <a:latin typeface="Arial Nova" panose="020B0504020202020204" pitchFamily="34" charset="0"/>
                <a:ea typeface="Calibri" panose="020F0502020204030204" pitchFamily="34" charset="0"/>
                <a:cs typeface="Calibri" panose="020F0502020204030204" pitchFamily="34" charset="0"/>
              </a:rPr>
              <a:t> mandata en su </a:t>
            </a:r>
            <a:r>
              <a:rPr lang="es-MX" sz="2700" b="1" dirty="0">
                <a:effectLst/>
                <a:latin typeface="Arial Nova" panose="020B0504020202020204" pitchFamily="34" charset="0"/>
                <a:ea typeface="Calibri" panose="020F0502020204030204" pitchFamily="34" charset="0"/>
                <a:cs typeface="Calibri" panose="020F0502020204030204" pitchFamily="34" charset="0"/>
              </a:rPr>
              <a:t>artículo 116 fracción segunda párrafo ocho</a:t>
            </a:r>
            <a:r>
              <a:rPr lang="es-MX" sz="2700" dirty="0">
                <a:effectLst/>
                <a:latin typeface="Arial Nova" panose="020B0504020202020204" pitchFamily="34" charset="0"/>
                <a:ea typeface="Calibri" panose="020F0502020204030204" pitchFamily="34" charset="0"/>
                <a:cs typeface="Calibri" panose="020F0502020204030204" pitchFamily="34" charset="0"/>
              </a:rPr>
              <a:t>, que la Cuenta Pública del año anterior deberá ser enviada a la Legislatura del Estado, a más tardar el 30 de abril, atendiendo a esto el Poder Ejecutivo presento al Congreso del Estado de Oaxaca la Cuenta Pública correspondiente al ejercicio fiscal 2021.</a:t>
            </a:r>
            <a:endParaRPr lang="es-MX" sz="2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MX" sz="2600" b="1" dirty="0">
                <a:effectLst/>
                <a:latin typeface="Arial Nova" panose="020B0504020202020204" pitchFamily="34" charset="0"/>
                <a:ea typeface="Calibri" panose="020F0502020204030204" pitchFamily="34" charset="0"/>
                <a:cs typeface="Calibri" panose="020F0502020204030204" pitchFamily="34" charset="0"/>
              </a:rPr>
              <a:t>Artículo 59 fracción XXII de la Constitución Política del Estado Libre y Soberano de Oaxaca:</a:t>
            </a:r>
            <a:endParaRPr lang="es-MX"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MX" sz="2600" b="1" u="sng" dirty="0">
                <a:effectLst/>
                <a:latin typeface="Arial Nova" panose="020B0504020202020204" pitchFamily="34" charset="0"/>
                <a:ea typeface="Calibri" panose="020F0502020204030204" pitchFamily="34" charset="0"/>
                <a:cs typeface="Calibri" panose="020F0502020204030204" pitchFamily="34" charset="0"/>
              </a:rPr>
              <a:t>Son facultades del Congreso del Estado</a:t>
            </a:r>
            <a:r>
              <a:rPr lang="es-MX" sz="2600" b="1" dirty="0">
                <a:effectLst/>
                <a:latin typeface="Arial Nova" panose="020B0504020202020204" pitchFamily="34" charset="0"/>
                <a:ea typeface="Calibri" panose="020F0502020204030204" pitchFamily="34" charset="0"/>
                <a:cs typeface="Calibri" panose="020F0502020204030204" pitchFamily="34" charset="0"/>
              </a:rPr>
              <a:t>:</a:t>
            </a:r>
            <a:endParaRPr lang="es-MX"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700" dirty="0">
                <a:effectLst/>
                <a:latin typeface="Arial Nova" panose="020B0504020202020204" pitchFamily="34" charset="0"/>
                <a:ea typeface="Calibri" panose="020F0502020204030204" pitchFamily="34" charset="0"/>
                <a:cs typeface="Times New Roman" panose="02020603050405020304" pitchFamily="18" charset="0"/>
              </a:rPr>
              <a:t>XXII.- Dictaminar anualmente la Cuenta Pública del Estado y Municipios, el Congreso del Estado contará con el apoyo del </a:t>
            </a:r>
            <a:r>
              <a:rPr lang="es-MX" sz="2700" u="sng" dirty="0">
                <a:effectLst/>
                <a:latin typeface="Arial Nova" panose="020B0504020202020204" pitchFamily="34" charset="0"/>
                <a:ea typeface="Calibri" panose="020F0502020204030204" pitchFamily="34" charset="0"/>
                <a:cs typeface="Times New Roman" panose="02020603050405020304" pitchFamily="18" charset="0"/>
              </a:rPr>
              <a:t>Órgano Superior de Fiscalización del Estado de Oaxaca </a:t>
            </a:r>
            <a:r>
              <a:rPr lang="es-MX" sz="2700" dirty="0">
                <a:effectLst/>
                <a:latin typeface="Arial Nova" panose="020B0504020202020204" pitchFamily="34" charset="0"/>
                <a:ea typeface="Calibri" panose="020F0502020204030204" pitchFamily="34" charset="0"/>
                <a:cs typeface="Times New Roman" panose="02020603050405020304" pitchFamily="18" charset="0"/>
              </a:rPr>
              <a:t>con el objeto de evaluar los resultados de la gestión financiera, comprobar si se ha ajustado a los criterios señalados por los presupuestos y verificar el cumplimiento de los objetivos contenidos en los programas mediante la revisión y fiscalización de las mismas.</a:t>
            </a:r>
            <a:endParaRPr lang="es-MX" sz="2700" dirty="0"/>
          </a:p>
        </p:txBody>
      </p:sp>
    </p:spTree>
    <p:extLst>
      <p:ext uri="{BB962C8B-B14F-4D97-AF65-F5344CB8AC3E}">
        <p14:creationId xmlns:p14="http://schemas.microsoft.com/office/powerpoint/2010/main" val="174371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40BA4E-6D27-7760-15AA-48150E6A8849}"/>
              </a:ext>
            </a:extLst>
          </p:cNvPr>
          <p:cNvSpPr>
            <a:spLocks noGrp="1"/>
          </p:cNvSpPr>
          <p:nvPr>
            <p:ph type="title"/>
          </p:nvPr>
        </p:nvSpPr>
        <p:spPr>
          <a:solidFill>
            <a:srgbClr val="25999F"/>
          </a:solidFill>
        </p:spPr>
        <p:txBody>
          <a:bodyPr/>
          <a:lstStyle/>
          <a:p>
            <a:r>
              <a:rPr lang="es-MX" b="1" dirty="0">
                <a:solidFill>
                  <a:schemeClr val="bg1"/>
                </a:solidFill>
              </a:rPr>
              <a:t>DATOS IMPORTANTES RESPECTO A LA CUENTA PÚBLICA</a:t>
            </a:r>
            <a:endParaRPr lang="es-MX" dirty="0"/>
          </a:p>
        </p:txBody>
      </p:sp>
      <p:sp>
        <p:nvSpPr>
          <p:cNvPr id="3" name="Marcador de contenido 2">
            <a:extLst>
              <a:ext uri="{FF2B5EF4-FFF2-40B4-BE49-F238E27FC236}">
                <a16:creationId xmlns:a16="http://schemas.microsoft.com/office/drawing/2014/main" id="{8B840AA9-AE54-575C-EA8C-EC4182C13637}"/>
              </a:ext>
            </a:extLst>
          </p:cNvPr>
          <p:cNvSpPr>
            <a:spLocks noGrp="1"/>
          </p:cNvSpPr>
          <p:nvPr>
            <p:ph idx="1"/>
          </p:nvPr>
        </p:nvSpPr>
        <p:spPr>
          <a:xfrm>
            <a:off x="2231136" y="2253674"/>
            <a:ext cx="7729728" cy="3477118"/>
          </a:xfrm>
        </p:spPr>
        <p:txBody>
          <a:bodyPr>
            <a:normAutofit/>
          </a:bodyPr>
          <a:lstStyle/>
          <a:p>
            <a:pPr algn="just">
              <a:lnSpc>
                <a:spcPct val="107000"/>
              </a:lnSpc>
              <a:spcAft>
                <a:spcPts val="800"/>
              </a:spcAft>
            </a:pPr>
            <a:r>
              <a:rPr lang="es-MX" sz="1700" dirty="0">
                <a:effectLst/>
                <a:latin typeface="Arial Nova" panose="020B0504020202020204" pitchFamily="34" charset="0"/>
                <a:ea typeface="Calibri" panose="020F0502020204030204" pitchFamily="34" charset="0"/>
                <a:cs typeface="Times New Roman" panose="02020603050405020304" pitchFamily="18" charset="0"/>
              </a:rPr>
              <a:t>Sólo se podrá ampliar el plazo de presentación de las Cuentas Públicas cuando se presente solicitud para que sea justificada, a juicio del Congreso del Estado; a condición de que sea presentada por lo menos con quince días de anticipación a la conclusión del plazo.</a:t>
            </a:r>
            <a:endParaRPr lang="es-MX" sz="1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1700" dirty="0">
                <a:effectLst/>
                <a:latin typeface="Arial Nova" panose="020B0504020202020204" pitchFamily="34" charset="0"/>
                <a:ea typeface="Calibri" panose="020F0502020204030204" pitchFamily="34" charset="0"/>
                <a:cs typeface="Times New Roman" panose="02020603050405020304" pitchFamily="18" charset="0"/>
              </a:rPr>
              <a:t>Tratándose de la Cuenta Pública del Estado, los Poderes del Estado, Órganos Autónomos y todos aquellos entes que ejerzan recursos públicos estatales, enviarán a la Secretaría de Finanzas, a más tardar el último día hábil de febrero del año que corresponda, la información correspondiente al año inmediato anterior, atendiendo al contenido señalado en la Ley General de Contabilidad Gubernamental y a la Ley Estatal de Presupuesto y Responsabilidad Hacendaria y demás disposiciones aplicables. </a:t>
            </a:r>
            <a:endParaRPr lang="es-MX" sz="17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3467714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9D533C-4789-683B-5200-70FCAD2DD907}"/>
              </a:ext>
            </a:extLst>
          </p:cNvPr>
          <p:cNvSpPr>
            <a:spLocks noGrp="1"/>
          </p:cNvSpPr>
          <p:nvPr>
            <p:ph type="title"/>
          </p:nvPr>
        </p:nvSpPr>
        <p:spPr>
          <a:solidFill>
            <a:srgbClr val="25999F"/>
          </a:solidFill>
        </p:spPr>
        <p:txBody>
          <a:bodyPr/>
          <a:lstStyle/>
          <a:p>
            <a:r>
              <a:rPr lang="es-MX" b="1" dirty="0">
                <a:solidFill>
                  <a:schemeClr val="bg1"/>
                </a:solidFill>
              </a:rPr>
              <a:t>DATOS IMPORTANTES RESPECTO A LA CUENTA PÚBLICA</a:t>
            </a:r>
            <a:endParaRPr lang="es-MX" dirty="0"/>
          </a:p>
        </p:txBody>
      </p:sp>
      <p:sp>
        <p:nvSpPr>
          <p:cNvPr id="3" name="Marcador de contenido 2">
            <a:extLst>
              <a:ext uri="{FF2B5EF4-FFF2-40B4-BE49-F238E27FC236}">
                <a16:creationId xmlns:a16="http://schemas.microsoft.com/office/drawing/2014/main" id="{9D802B32-4A84-7656-A2CE-352095B48A96}"/>
              </a:ext>
            </a:extLst>
          </p:cNvPr>
          <p:cNvSpPr>
            <a:spLocks noGrp="1"/>
          </p:cNvSpPr>
          <p:nvPr>
            <p:ph idx="1"/>
          </p:nvPr>
        </p:nvSpPr>
        <p:spPr>
          <a:xfrm>
            <a:off x="2231136" y="2320505"/>
            <a:ext cx="7729728" cy="3964681"/>
          </a:xfrm>
        </p:spPr>
        <p:txBody>
          <a:bodyPr>
            <a:normAutofit fontScale="77500" lnSpcReduction="20000"/>
          </a:bodyPr>
          <a:lstStyle/>
          <a:p>
            <a:pPr algn="just">
              <a:lnSpc>
                <a:spcPct val="107000"/>
              </a:lnSpc>
              <a:spcAft>
                <a:spcPts val="800"/>
              </a:spcAft>
            </a:pPr>
            <a:r>
              <a:rPr lang="es-MX" sz="1900" dirty="0">
                <a:effectLst/>
                <a:latin typeface="Arial Nova" panose="020B0504020202020204" pitchFamily="34" charset="0"/>
                <a:ea typeface="Calibri" panose="020F0502020204030204" pitchFamily="34" charset="0"/>
                <a:cs typeface="Times New Roman" panose="02020603050405020304" pitchFamily="18" charset="0"/>
              </a:rPr>
              <a:t>Por lo que respecta a la Cuenta Pública del último año de gobierno de cada administración, el titular del Ejecutivo presentará trimestralmente el informe de avance de la Cuenta Pública dentro de los treinta días naturales siguientes a la conclusión de cada trimestre; por lo que el Órgano Superior de Fiscalización del Estado de Oaxaca deberá rendir el informe de resultados de los dos primeros trimestres a más tardar el 15 de septiembre del año en que se presentan, debiendo el Congreso a más tardar el 30 de septiembre de ese año concluir su revisión, dictamen y votación.</a:t>
            </a:r>
            <a:endParaRPr lang="es-MX" sz="1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1900" dirty="0">
                <a:effectLst/>
                <a:latin typeface="Arial Nova" panose="020B0504020202020204" pitchFamily="34" charset="0"/>
                <a:ea typeface="Calibri" panose="020F0502020204030204" pitchFamily="34" charset="0"/>
                <a:cs typeface="Times New Roman" panose="02020603050405020304" pitchFamily="18" charset="0"/>
              </a:rPr>
              <a:t>Tratándose del tercer trimestre el Titular del Ejecutivo presentará el informe del avance de la Cuenta Pública del Estado el día 15 de octubre, para lo cual el Órgano Superior de Fiscalización del Estado de Oaxaca, rendirá el informe de resultados a más tardar el día 7 de noviembre del año en que se presenta, debiendo el Congreso concluir su revisión, dictamen y votación a más tardar el 12 de noviembre de ese año. Por lo que respecta al cuarto trimestre el Titular del Ejecutivo la presentará el 30 de abril del año siguiente, debiendo el Órgano Superior de Fiscalización del Estado de Oaxaca, remitir el informe de resultados que corresponda el último día hábil del mes de noviembre del año de presentación y el Congreso concluirá su revisión, dictamen y votación a más tardar el 15 de diciembre del mismo año.</a:t>
            </a:r>
            <a:endParaRPr lang="es-MX" sz="19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2439217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a:extLst>
              <a:ext uri="{FF2B5EF4-FFF2-40B4-BE49-F238E27FC236}">
                <a16:creationId xmlns:a16="http://schemas.microsoft.com/office/drawing/2014/main" id="{A05C53D6-50FE-41EE-D874-B70607B3C7EC}"/>
              </a:ext>
            </a:extLst>
          </p:cNvPr>
          <p:cNvSpPr>
            <a:spLocks noGrp="1"/>
          </p:cNvSpPr>
          <p:nvPr>
            <p:ph sz="half" idx="2"/>
          </p:nvPr>
        </p:nvSpPr>
        <p:spPr>
          <a:xfrm>
            <a:off x="2057884" y="2527539"/>
            <a:ext cx="4023734" cy="2910153"/>
          </a:xfrm>
        </p:spPr>
        <p:txBody>
          <a:bodyPr>
            <a:normAutofit fontScale="92500" lnSpcReduction="20000"/>
          </a:bodyPr>
          <a:lstStyle/>
          <a:p>
            <a:pPr marL="0" indent="0" algn="just">
              <a:buNone/>
            </a:pPr>
            <a:r>
              <a:rPr lang="es-MX" sz="1800" dirty="0">
                <a:effectLst/>
                <a:latin typeface="Arial Nova" panose="020B0504020202020204" pitchFamily="34" charset="0"/>
                <a:ea typeface="Calibri" panose="020F0502020204030204" pitchFamily="34" charset="0"/>
                <a:cs typeface="Times New Roman" panose="02020603050405020304" pitchFamily="18" charset="0"/>
              </a:rPr>
              <a:t>El Órgano Superior de Fiscalización del Estado de Oaxaca, a más tardar el día último hábil del mes de noviembre del año de la presentación de la Cuenta Pública, deberá rendir al Congreso, por conducto de la Comisión Permanente de Vigilancia de la Auditoría Superior del Estado, el informe de resultados de la Cuenta Pública del Estado. El Congreso a más tardar el 15 de diciembre del año de su presentación, concluirá su revisión, dictamen y votación.</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pic>
        <p:nvPicPr>
          <p:cNvPr id="1026" name="Picture 2" descr="Aprueban en Oaxaca la figura de diputado migrante o binacional | Proceso">
            <a:extLst>
              <a:ext uri="{FF2B5EF4-FFF2-40B4-BE49-F238E27FC236}">
                <a16:creationId xmlns:a16="http://schemas.microsoft.com/office/drawing/2014/main" id="{51EE299F-7BC5-A12C-22F7-E1597541E2A3}"/>
              </a:ext>
            </a:extLst>
          </p:cNvPr>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6081619" y="2553420"/>
            <a:ext cx="3879246" cy="2639682"/>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3">
            <a:extLst>
              <a:ext uri="{FF2B5EF4-FFF2-40B4-BE49-F238E27FC236}">
                <a16:creationId xmlns:a16="http://schemas.microsoft.com/office/drawing/2014/main" id="{8B2CDDC2-CF0F-F748-4E60-904996FCC38D}"/>
              </a:ext>
            </a:extLst>
          </p:cNvPr>
          <p:cNvSpPr>
            <a:spLocks noGrp="1"/>
          </p:cNvSpPr>
          <p:nvPr>
            <p:ph type="title"/>
          </p:nvPr>
        </p:nvSpPr>
        <p:spPr>
          <a:solidFill>
            <a:srgbClr val="25999F"/>
          </a:solidFill>
        </p:spPr>
        <p:txBody>
          <a:bodyPr/>
          <a:lstStyle/>
          <a:p>
            <a:r>
              <a:rPr lang="es-MX" b="1" dirty="0">
                <a:solidFill>
                  <a:schemeClr val="bg1"/>
                </a:solidFill>
              </a:rPr>
              <a:t>DATOS IMPORTANTES RESPECTO A LA CUENTA PÚBLICA</a:t>
            </a:r>
            <a:endParaRPr lang="es-MX" dirty="0"/>
          </a:p>
        </p:txBody>
      </p:sp>
    </p:spTree>
    <p:extLst>
      <p:ext uri="{BB962C8B-B14F-4D97-AF65-F5344CB8AC3E}">
        <p14:creationId xmlns:p14="http://schemas.microsoft.com/office/powerpoint/2010/main" val="291972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5B3030-10E8-F251-ABF3-1FA3C8DE3D7E}"/>
              </a:ext>
            </a:extLst>
          </p:cNvPr>
          <p:cNvSpPr>
            <a:spLocks noGrp="1"/>
          </p:cNvSpPr>
          <p:nvPr>
            <p:ph type="title"/>
          </p:nvPr>
        </p:nvSpPr>
        <p:spPr>
          <a:xfrm>
            <a:off x="2231136" y="964692"/>
            <a:ext cx="7729728" cy="1188720"/>
          </a:xfrm>
          <a:solidFill>
            <a:schemeClr val="accent1">
              <a:lumMod val="60000"/>
              <a:lumOff val="40000"/>
            </a:schemeClr>
          </a:solidFill>
        </p:spPr>
        <p:txBody>
          <a:bodyPr/>
          <a:lstStyle/>
          <a:p>
            <a:r>
              <a:rPr lang="es-MX" dirty="0"/>
              <a:t>¿QUE DEBE CONTENER LA CUENTA PÚBLICA DEL ESTADO?</a:t>
            </a:r>
          </a:p>
        </p:txBody>
      </p:sp>
      <p:sp>
        <p:nvSpPr>
          <p:cNvPr id="3" name="Marcador de contenido 2">
            <a:extLst>
              <a:ext uri="{FF2B5EF4-FFF2-40B4-BE49-F238E27FC236}">
                <a16:creationId xmlns:a16="http://schemas.microsoft.com/office/drawing/2014/main" id="{A8175EE1-1502-E927-446B-AD71CCC20D69}"/>
              </a:ext>
            </a:extLst>
          </p:cNvPr>
          <p:cNvSpPr>
            <a:spLocks noGrp="1"/>
          </p:cNvSpPr>
          <p:nvPr>
            <p:ph idx="1"/>
          </p:nvPr>
        </p:nvSpPr>
        <p:spPr>
          <a:xfrm>
            <a:off x="2231136" y="2363638"/>
            <a:ext cx="7729728" cy="3376389"/>
          </a:xfrm>
        </p:spPr>
        <p:txBody>
          <a:bodyPr>
            <a:normAutofit/>
          </a:bodyPr>
          <a:lstStyle/>
          <a:p>
            <a:pPr marL="0" indent="0" algn="just">
              <a:buNone/>
            </a:pPr>
            <a:r>
              <a:rPr lang="es-MX" sz="1800" dirty="0">
                <a:effectLst/>
                <a:latin typeface="Arial Nova" panose="020B0504020202020204" pitchFamily="34" charset="0"/>
                <a:ea typeface="Calibri" panose="020F0502020204030204" pitchFamily="34" charset="0"/>
                <a:cs typeface="Calibri" panose="020F0502020204030204" pitchFamily="34" charset="0"/>
              </a:rPr>
              <a:t>De acuerdo a lo que establece el artículo 53 de la Ley General de Contabilidad Gubernamental (LGCG) la Cuenta Pública del Gobierno Federal y de las Entidades Federativas deberá contener como mínimo: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400050" indent="-400050" algn="just">
              <a:lnSpc>
                <a:spcPct val="107000"/>
              </a:lnSpc>
              <a:buFont typeface="+mj-lt"/>
              <a:buAutoNum type="romanUcPeriod"/>
            </a:pPr>
            <a:r>
              <a:rPr lang="es-MX" sz="1800" dirty="0">
                <a:effectLst/>
                <a:latin typeface="Arial Nova" panose="020B0504020202020204" pitchFamily="34" charset="0"/>
                <a:ea typeface="Calibri" panose="020F0502020204030204" pitchFamily="34" charset="0"/>
                <a:cs typeface="Times New Roman" panose="02020603050405020304" pitchFamily="18" charset="0"/>
              </a:rPr>
              <a:t>Información</a:t>
            </a:r>
            <a:r>
              <a:rPr lang="es-ES" sz="1800" dirty="0">
                <a:effectLst/>
                <a:latin typeface="Arial Nova" panose="020B0504020202020204" pitchFamily="34" charset="0"/>
                <a:ea typeface="Calibri" panose="020F0502020204030204" pitchFamily="34" charset="0"/>
                <a:cs typeface="Times New Roman" panose="02020603050405020304" pitchFamily="18" charset="0"/>
              </a:rPr>
              <a:t> contable, conforme a lo señalado en la fracción I del artículo 46 de la LGCG;</a:t>
            </a:r>
            <a:r>
              <a:rPr lang="es-MX" sz="1800" dirty="0">
                <a:effectLst/>
                <a:latin typeface="Arial Nova" panose="020B0504020202020204" pitchFamily="34" charset="0"/>
                <a:ea typeface="Calibri" panose="020F0502020204030204" pitchFamily="34" charset="0"/>
                <a:cs typeface="Calibri" panose="020F0502020204030204" pitchFamily="34" charset="0"/>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400050" lvl="0" indent="-400050" algn="just">
              <a:lnSpc>
                <a:spcPct val="107000"/>
              </a:lnSpc>
              <a:buFont typeface="+mj-lt"/>
              <a:buAutoNum type="romanUcPeriod"/>
            </a:pPr>
            <a:r>
              <a:rPr lang="es-MX" sz="1800" dirty="0">
                <a:effectLst/>
                <a:latin typeface="Arial Nova" panose="020B0504020202020204" pitchFamily="34" charset="0"/>
                <a:ea typeface="Calibri" panose="020F0502020204030204" pitchFamily="34" charset="0"/>
                <a:cs typeface="Times New Roman" panose="02020603050405020304" pitchFamily="18" charset="0"/>
              </a:rPr>
              <a:t>Información presupuestaria, conforme a lo señalado en la fracción II del artículo 46 de la LGCG;</a:t>
            </a:r>
            <a:r>
              <a:rPr lang="es-MX" sz="1800" dirty="0">
                <a:effectLst/>
                <a:latin typeface="Arial Nova" panose="020B0504020202020204" pitchFamily="34" charset="0"/>
                <a:ea typeface="Calibri" panose="020F0502020204030204" pitchFamily="34" charset="0"/>
                <a:cs typeface="Calibri" panose="020F0502020204030204" pitchFamily="34" charset="0"/>
              </a:rPr>
              <a:t> </a:t>
            </a:r>
          </a:p>
          <a:p>
            <a:pPr marL="400050" lvl="0" indent="-400050" algn="just">
              <a:lnSpc>
                <a:spcPct val="107000"/>
              </a:lnSpc>
              <a:buFont typeface="+mj-lt"/>
              <a:buAutoNum type="romanUcPeriod"/>
            </a:pPr>
            <a:r>
              <a:rPr lang="es-MX" sz="1800" dirty="0">
                <a:effectLst/>
                <a:latin typeface="Arial Nova" panose="020B0504020202020204" pitchFamily="34" charset="0"/>
                <a:ea typeface="Calibri" panose="020F0502020204030204" pitchFamily="34" charset="0"/>
                <a:cs typeface="Calibri" panose="020F0502020204030204" pitchFamily="34" charset="0"/>
              </a:rPr>
              <a:t>Información programática, de acuerdo con la clasificación establecida en la fracción III del artículo 46 de la LGCG.</a:t>
            </a:r>
          </a:p>
          <a:p>
            <a:pPr marL="400050" lvl="0" indent="-400050" algn="just">
              <a:lnSpc>
                <a:spcPct val="107000"/>
              </a:lnSpc>
              <a:buFont typeface="+mj-lt"/>
              <a:buAutoNum type="romanUcPeriod"/>
            </a:pP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MX" dirty="0"/>
          </a:p>
          <a:p>
            <a:pPr marL="0" indent="0">
              <a:buNone/>
            </a:pPr>
            <a:endParaRPr lang="es-MX" dirty="0"/>
          </a:p>
        </p:txBody>
      </p:sp>
    </p:spTree>
    <p:extLst>
      <p:ext uri="{BB962C8B-B14F-4D97-AF65-F5344CB8AC3E}">
        <p14:creationId xmlns:p14="http://schemas.microsoft.com/office/powerpoint/2010/main" val="1798740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8A737E-30F2-E019-D012-67B94C5F06B0}"/>
              </a:ext>
            </a:extLst>
          </p:cNvPr>
          <p:cNvSpPr>
            <a:spLocks noGrp="1"/>
          </p:cNvSpPr>
          <p:nvPr>
            <p:ph type="title"/>
          </p:nvPr>
        </p:nvSpPr>
        <p:spPr>
          <a:solidFill>
            <a:schemeClr val="accent1">
              <a:lumMod val="60000"/>
              <a:lumOff val="40000"/>
            </a:schemeClr>
          </a:solidFill>
        </p:spPr>
        <p:txBody>
          <a:bodyPr/>
          <a:lstStyle/>
          <a:p>
            <a:r>
              <a:rPr lang="es-MX" dirty="0"/>
              <a:t>QUE DEBE CONTENER LA CUENTA PÚBLICA DEL ESTADO?</a:t>
            </a:r>
          </a:p>
        </p:txBody>
      </p:sp>
      <p:sp>
        <p:nvSpPr>
          <p:cNvPr id="3" name="Marcador de contenido 2">
            <a:extLst>
              <a:ext uri="{FF2B5EF4-FFF2-40B4-BE49-F238E27FC236}">
                <a16:creationId xmlns:a16="http://schemas.microsoft.com/office/drawing/2014/main" id="{257A5DFC-7C82-D863-6777-804B50A1C109}"/>
              </a:ext>
            </a:extLst>
          </p:cNvPr>
          <p:cNvSpPr>
            <a:spLocks noGrp="1"/>
          </p:cNvSpPr>
          <p:nvPr>
            <p:ph idx="1"/>
          </p:nvPr>
        </p:nvSpPr>
        <p:spPr>
          <a:xfrm>
            <a:off x="2231136" y="2372264"/>
            <a:ext cx="7729728" cy="3367763"/>
          </a:xfrm>
        </p:spPr>
        <p:txBody>
          <a:bodyPr>
            <a:normAutofit fontScale="92500" lnSpcReduction="10000"/>
          </a:bodyPr>
          <a:lstStyle/>
          <a:p>
            <a:pPr marL="400050" lvl="0" indent="-400050" algn="just">
              <a:lnSpc>
                <a:spcPct val="107000"/>
              </a:lnSpc>
              <a:buFont typeface="+mj-lt"/>
              <a:buAutoNum type="romanUcPeriod" startAt="4"/>
            </a:pPr>
            <a:r>
              <a:rPr lang="es-MX" sz="1800" dirty="0">
                <a:effectLst/>
                <a:latin typeface="Arial Nova" panose="020B0504020202020204" pitchFamily="34" charset="0"/>
                <a:ea typeface="Calibri" panose="020F0502020204030204" pitchFamily="34" charset="0"/>
                <a:cs typeface="Calibri" panose="020F0502020204030204" pitchFamily="34" charset="0"/>
              </a:rPr>
              <a:t>Análisis cualitativo de los indicadores de la postura fiscal, estableciendo su vínculo con los objetos y prioridades definidas en la materia, en el programa económico anual:</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s-MX" sz="1800" dirty="0">
                <a:effectLst/>
                <a:latin typeface="Arial Nova" panose="020B0504020202020204" pitchFamily="34" charset="0"/>
                <a:ea typeface="Calibri" panose="020F0502020204030204" pitchFamily="34" charset="0"/>
                <a:cs typeface="Calibri" panose="020F0502020204030204" pitchFamily="34" charset="0"/>
              </a:rPr>
              <a:t>Ingresos presupuestarios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s-MX" sz="1800" dirty="0">
                <a:effectLst/>
                <a:latin typeface="Arial Nova" panose="020B0504020202020204" pitchFamily="34" charset="0"/>
                <a:ea typeface="Calibri" panose="020F0502020204030204" pitchFamily="34" charset="0"/>
                <a:cs typeface="Calibri" panose="020F0502020204030204" pitchFamily="34" charset="0"/>
              </a:rPr>
              <a:t>Gastos presupuestarios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s-MX" sz="1800" dirty="0">
                <a:effectLst/>
                <a:latin typeface="Arial Nova" panose="020B0504020202020204" pitchFamily="34" charset="0"/>
                <a:ea typeface="Calibri" panose="020F0502020204030204" pitchFamily="34" charset="0"/>
                <a:cs typeface="Calibri" panose="020F0502020204030204" pitchFamily="34" charset="0"/>
              </a:rPr>
              <a:t>Postura Fiscal</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arenR"/>
            </a:pPr>
            <a:r>
              <a:rPr lang="es-MX" sz="1800" dirty="0">
                <a:effectLst/>
                <a:latin typeface="Arial Nova" panose="020B0504020202020204" pitchFamily="34" charset="0"/>
                <a:ea typeface="Calibri" panose="020F0502020204030204" pitchFamily="34" charset="0"/>
                <a:cs typeface="Calibri" panose="020F0502020204030204" pitchFamily="34" charset="0"/>
              </a:rPr>
              <a:t>Deuda pública y</a:t>
            </a:r>
          </a:p>
          <a:p>
            <a:pPr marL="400050" indent="-400050" algn="just">
              <a:lnSpc>
                <a:spcPct val="107000"/>
              </a:lnSpc>
              <a:spcAft>
                <a:spcPts val="800"/>
              </a:spcAft>
              <a:buFont typeface="+mj-lt"/>
              <a:buAutoNum type="romanUcPeriod" startAt="5"/>
            </a:pPr>
            <a:r>
              <a:rPr lang="es-MX" sz="1800" dirty="0">
                <a:effectLst/>
                <a:latin typeface="Arial Nova" panose="020B0504020202020204" pitchFamily="34" charset="0"/>
                <a:ea typeface="Calibri" panose="020F0502020204030204" pitchFamily="34" charset="0"/>
                <a:cs typeface="Calibri" panose="020F0502020204030204" pitchFamily="34" charset="0"/>
              </a:rPr>
              <a:t>La Información a que se refiere las fracciones I a III, organizada por dependencia y entidad.</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MX" dirty="0"/>
          </a:p>
        </p:txBody>
      </p:sp>
    </p:spTree>
    <p:extLst>
      <p:ext uri="{BB962C8B-B14F-4D97-AF65-F5344CB8AC3E}">
        <p14:creationId xmlns:p14="http://schemas.microsoft.com/office/powerpoint/2010/main" val="2147935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1EF8F37C-BA51-3325-D126-2453EA9A00CD}"/>
              </a:ext>
            </a:extLst>
          </p:cNvPr>
          <p:cNvSpPr>
            <a:spLocks noGrp="1"/>
          </p:cNvSpPr>
          <p:nvPr>
            <p:ph type="title"/>
          </p:nvPr>
        </p:nvSpPr>
        <p:spPr>
          <a:xfrm>
            <a:off x="804672" y="1080145"/>
            <a:ext cx="4486656" cy="1141497"/>
          </a:xfrm>
        </p:spPr>
        <p:txBody>
          <a:bodyPr>
            <a:normAutofit fontScale="90000"/>
          </a:bodyPr>
          <a:lstStyle/>
          <a:p>
            <a:r>
              <a:rPr lang="es-MX" dirty="0"/>
              <a:t>CUAL ES EL OBJETO DE LA FISCALIZACIÓN DE LA CUENTA PÚBLICA</a:t>
            </a:r>
          </a:p>
        </p:txBody>
      </p:sp>
      <p:sp>
        <p:nvSpPr>
          <p:cNvPr id="9" name="Marcador de texto 8">
            <a:extLst>
              <a:ext uri="{FF2B5EF4-FFF2-40B4-BE49-F238E27FC236}">
                <a16:creationId xmlns:a16="http://schemas.microsoft.com/office/drawing/2014/main" id="{AE770BB3-F71C-8BB5-6ED6-A12A11570116}"/>
              </a:ext>
            </a:extLst>
          </p:cNvPr>
          <p:cNvSpPr>
            <a:spLocks noGrp="1"/>
          </p:cNvSpPr>
          <p:nvPr>
            <p:ph type="body" sz="half" idx="2"/>
          </p:nvPr>
        </p:nvSpPr>
        <p:spPr>
          <a:xfrm>
            <a:off x="457200" y="2769079"/>
            <a:ext cx="5400135" cy="3933645"/>
          </a:xfrm>
        </p:spPr>
        <p:txBody>
          <a:bodyPr>
            <a:normAutofit/>
          </a:bodyPr>
          <a:lstStyle/>
          <a:p>
            <a:r>
              <a:rPr lang="es-MX" b="1" dirty="0"/>
              <a:t>Evaluar los resultados de la gestión financiera respecto de</a:t>
            </a:r>
            <a:r>
              <a:rPr lang="es-MX" dirty="0"/>
              <a:t>:</a:t>
            </a:r>
          </a:p>
          <a:p>
            <a:pPr marL="285750" indent="-285750" algn="just">
              <a:buClr>
                <a:srgbClr val="F5D933"/>
              </a:buClr>
              <a:buFont typeface="Wingdings" panose="05000000000000000000" pitchFamily="2" charset="2"/>
              <a:buChar char="q"/>
            </a:pPr>
            <a:r>
              <a:rPr lang="es-ES" b="1" dirty="0"/>
              <a:t>La ejecución de la Ley de Ingresos y el ejercicio del Presupuesto de Egresos para verificar la forma y términos en que los ingresos fueron recaudados, obtenidos, captados y administrados; constatar que los recursos provenientes de financiamientos y otras obligaciones y empréstitos se contrataron, recibieron y aplicaron de conformidad con lo aprobado; y revisar que los egresos se ejercieron en los conceptos y partidas autorizados, incluidos, entre otros aspectos, la contratación de servicios y obra pública, las adquisiciones, arrendamientos, subsidios, aportaciones, donativos, transferencias, aportaciones a fondos, fideicomisos y demás instrumentos financieros, así como cualquier esquema o instrumento de pago a largo plazo;</a:t>
            </a:r>
            <a:endParaRPr lang="es-MX" b="1" dirty="0"/>
          </a:p>
        </p:txBody>
      </p:sp>
      <p:pic>
        <p:nvPicPr>
          <p:cNvPr id="2052" name="Picture 4" descr="Qué es una rendición de cuentas I Miguel Jaramillo Lujan - YouTube">
            <a:extLst>
              <a:ext uri="{FF2B5EF4-FFF2-40B4-BE49-F238E27FC236}">
                <a16:creationId xmlns:a16="http://schemas.microsoft.com/office/drawing/2014/main" id="{203080BC-66DD-395C-1D17-EA9D69F5479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557119" y="1932317"/>
            <a:ext cx="5069008" cy="2851317"/>
          </a:xfrm>
          <a:prstGeom prst="rect">
            <a:avLst/>
          </a:prstGeom>
          <a:noFill/>
          <a:ln w="25400">
            <a:solidFill>
              <a:schemeClr val="accent2">
                <a:lumMod val="7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614658"/>
      </p:ext>
    </p:extLst>
  </p:cSld>
  <p:clrMapOvr>
    <a:masterClrMapping/>
  </p:clrMapOvr>
</p:sld>
</file>

<file path=ppt/theme/theme1.xml><?xml version="1.0" encoding="utf-8"?>
<a:theme xmlns:a="http://schemas.openxmlformats.org/drawingml/2006/main" name="Paquete">
  <a:themeElements>
    <a:clrScheme name="Paquete">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quet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quete">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TM10001115[[fn=Paquete]]</Template>
  <TotalTime>128</TotalTime>
  <Words>1578</Words>
  <Application>Microsoft Office PowerPoint</Application>
  <PresentationFormat>Panorámica</PresentationFormat>
  <Paragraphs>51</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Arial Nova</vt:lpstr>
      <vt:lpstr>Calibri</vt:lpstr>
      <vt:lpstr>Gill Sans MT</vt:lpstr>
      <vt:lpstr>Wingdings</vt:lpstr>
      <vt:lpstr>Paquete</vt:lpstr>
      <vt:lpstr>Cuenta Pública del Estado</vt:lpstr>
      <vt:lpstr>¿QUE ES LA CUENTA PÚBLICA?</vt:lpstr>
      <vt:lpstr>DATOS IMPORTANTES RESPECTO A LA CUENTA PÚBLICA</vt:lpstr>
      <vt:lpstr>DATOS IMPORTANTES RESPECTO A LA CUENTA PÚBLICA</vt:lpstr>
      <vt:lpstr>DATOS IMPORTANTES RESPECTO A LA CUENTA PÚBLICA</vt:lpstr>
      <vt:lpstr>DATOS IMPORTANTES RESPECTO A LA CUENTA PÚBLICA</vt:lpstr>
      <vt:lpstr>¿QUE DEBE CONTENER LA CUENTA PÚBLICA DEL ESTADO?</vt:lpstr>
      <vt:lpstr>QUE DEBE CONTENER LA CUENTA PÚBLICA DEL ESTADO?</vt:lpstr>
      <vt:lpstr>CUAL ES EL OBJETO DE LA FISCALIZACIÓN DE LA CUENTA PÚBLICA</vt:lpstr>
      <vt:lpstr>CUAL ES EL OBJETO DE LA FISCALIZACIÓN DE LA CUENTA PÚBLICA</vt:lpstr>
      <vt:lpstr>CUAL ES EL OBJETO DE LA FISCALIZACIÓN DE LA CUENTA PÚBLICA</vt:lpstr>
      <vt:lpstr>CUAL ES EL OBJETO DE LA FISCALIZACIÓN DE LA CUENTA PÚBLICA</vt:lpstr>
      <vt:lpstr>CENTRO DE ESTUDIOS ECONÓMICOS Y FINANZAS PÚBLICAS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Cuenta Pública del Estado</dc:title>
  <dc:creator>DIRECTORA CEEFP</dc:creator>
  <cp:lastModifiedBy>DIRECTORA CEEFP</cp:lastModifiedBy>
  <cp:revision>8</cp:revision>
  <dcterms:created xsi:type="dcterms:W3CDTF">2022-05-06T19:02:46Z</dcterms:created>
  <dcterms:modified xsi:type="dcterms:W3CDTF">2022-05-09T15:46:52Z</dcterms:modified>
</cp:coreProperties>
</file>