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3" r:id="rId8"/>
    <p:sldId id="265" r:id="rId9"/>
    <p:sldId id="267" r:id="rId10"/>
    <p:sldId id="268" r:id="rId11"/>
    <p:sldId id="269" r:id="rId12"/>
    <p:sldId id="266" r:id="rId13"/>
    <p:sldId id="270" r:id="rId14"/>
    <p:sldId id="271" r:id="rId15"/>
    <p:sldId id="272" r:id="rId16"/>
    <p:sldId id="274"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3AC1C16-215E-40B2-BDB6-4145E6D0839B}">
          <p14:sldIdLst>
            <p14:sldId id="256"/>
            <p14:sldId id="259"/>
            <p14:sldId id="258"/>
            <p14:sldId id="260"/>
            <p14:sldId id="261"/>
            <p14:sldId id="262"/>
            <p14:sldId id="263"/>
            <p14:sldId id="265"/>
            <p14:sldId id="267"/>
            <p14:sldId id="268"/>
            <p14:sldId id="269"/>
            <p14:sldId id="266"/>
            <p14:sldId id="270"/>
            <p14:sldId id="271"/>
            <p14:sldId id="272"/>
            <p14:sldId id="274"/>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p:normalViewPr>
  <p:slideViewPr>
    <p:cSldViewPr snapToGrid="0">
      <p:cViewPr varScale="1">
        <p:scale>
          <a:sx n="114" d="100"/>
          <a:sy n="114"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numRef>
              <c:f>Hoja1!$A$2:$A$13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Hoja1!$B$2:$B$13</c:f>
              <c:numCache>
                <c:formatCode>General</c:formatCode>
                <c:ptCount val="12"/>
                <c:pt idx="0">
                  <c:v>3.4</c:v>
                </c:pt>
                <c:pt idx="1">
                  <c:v>4.8</c:v>
                </c:pt>
                <c:pt idx="2">
                  <c:v>3.7</c:v>
                </c:pt>
                <c:pt idx="3">
                  <c:v>2.6</c:v>
                </c:pt>
                <c:pt idx="4">
                  <c:v>2.2999999999999998</c:v>
                </c:pt>
                <c:pt idx="5">
                  <c:v>1.4</c:v>
                </c:pt>
                <c:pt idx="6">
                  <c:v>1.6</c:v>
                </c:pt>
                <c:pt idx="7">
                  <c:v>2.2000000000000002</c:v>
                </c:pt>
                <c:pt idx="8">
                  <c:v>2.4</c:v>
                </c:pt>
                <c:pt idx="9">
                  <c:v>2.2000000000000002</c:v>
                </c:pt>
                <c:pt idx="10">
                  <c:v>1.9</c:v>
                </c:pt>
                <c:pt idx="11">
                  <c:v>3.4</c:v>
                </c:pt>
              </c:numCache>
            </c:numRef>
          </c:val>
          <c:extLst>
            <c:ext xmlns:c16="http://schemas.microsoft.com/office/drawing/2014/chart" uri="{C3380CC4-5D6E-409C-BE32-E72D297353CC}">
              <c16:uniqueId val="{00000000-CD47-4625-9957-8F9708204A2F}"/>
            </c:ext>
          </c:extLst>
        </c:ser>
        <c:dLbls>
          <c:showLegendKey val="0"/>
          <c:showVal val="0"/>
          <c:showCatName val="0"/>
          <c:showSerName val="0"/>
          <c:showPercent val="0"/>
          <c:showBubbleSize val="0"/>
        </c:dLbls>
        <c:gapWidth val="65"/>
        <c:shape val="box"/>
        <c:axId val="1935199216"/>
        <c:axId val="1935200464"/>
        <c:axId val="0"/>
      </c:bar3DChart>
      <c:catAx>
        <c:axId val="1935199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MX"/>
          </a:p>
        </c:txPr>
        <c:crossAx val="1935200464"/>
        <c:crossesAt val="0"/>
        <c:auto val="1"/>
        <c:lblAlgn val="ctr"/>
        <c:lblOffset val="100"/>
        <c:noMultiLvlLbl val="0"/>
      </c:catAx>
      <c:valAx>
        <c:axId val="1935200464"/>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crossAx val="19351992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1BEDD060-BAAD-4EBE-9329-B40243151930}"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14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8E3E90-AA22-4B9F-9955-9EB515ED3DDC}" type="datetimeFigureOut">
              <a:rPr lang="es-MX" smtClean="0"/>
              <a:t>28/06/2022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EDD060-BAAD-4EBE-9329-B40243151930}" type="slidenum">
              <a:rPr lang="es-MX" smtClean="0"/>
              <a:t>‹Nº›</a:t>
            </a:fld>
            <a:endParaRPr lang="es-MX"/>
          </a:p>
        </p:txBody>
      </p:sp>
    </p:spTree>
    <p:extLst>
      <p:ext uri="{BB962C8B-B14F-4D97-AF65-F5344CB8AC3E}">
        <p14:creationId xmlns:p14="http://schemas.microsoft.com/office/powerpoint/2010/main" val="97142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69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41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spTree>
    <p:extLst>
      <p:ext uri="{BB962C8B-B14F-4D97-AF65-F5344CB8AC3E}">
        <p14:creationId xmlns:p14="http://schemas.microsoft.com/office/powerpoint/2010/main" val="41858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63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85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55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77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spTree>
    <p:extLst>
      <p:ext uri="{BB962C8B-B14F-4D97-AF65-F5344CB8AC3E}">
        <p14:creationId xmlns:p14="http://schemas.microsoft.com/office/powerpoint/2010/main" val="33214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8E3E90-AA22-4B9F-9955-9EB515ED3DDC}" type="datetimeFigureOut">
              <a:rPr lang="es-MX" smtClean="0"/>
              <a:t>28/06/2022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EDD060-BAAD-4EBE-9329-B40243151930}"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39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8E3E90-AA22-4B9F-9955-9EB515ED3DDC}" type="datetimeFigureOut">
              <a:rPr lang="es-MX" smtClean="0"/>
              <a:t>28/06/2022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EDD060-BAAD-4EBE-9329-B40243151930}" type="slidenum">
              <a:rPr lang="es-MX" smtClean="0"/>
              <a:t>‹Nº›</a:t>
            </a:fld>
            <a:endParaRPr lang="es-MX"/>
          </a:p>
        </p:txBody>
      </p:sp>
    </p:spTree>
    <p:extLst>
      <p:ext uri="{BB962C8B-B14F-4D97-AF65-F5344CB8AC3E}">
        <p14:creationId xmlns:p14="http://schemas.microsoft.com/office/powerpoint/2010/main" val="124707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8E3E90-AA22-4B9F-9955-9EB515ED3DDC}" type="datetimeFigureOut">
              <a:rPr lang="es-MX" smtClean="0"/>
              <a:t>28/06/2022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BEDD060-BAAD-4EBE-9329-B40243151930}"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65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8E3E90-AA22-4B9F-9955-9EB515ED3DDC}" type="datetimeFigureOut">
              <a:rPr lang="es-MX" smtClean="0"/>
              <a:t>28/06/2022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BEDD060-BAAD-4EBE-9329-B40243151930}"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18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E3E90-AA22-4B9F-9955-9EB515ED3DDC}" type="datetimeFigureOut">
              <a:rPr lang="es-MX" smtClean="0"/>
              <a:t>28/06/2022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BEDD060-BAAD-4EBE-9329-B40243151930}" type="slidenum">
              <a:rPr lang="es-MX" smtClean="0"/>
              <a:t>‹Nº›</a:t>
            </a:fld>
            <a:endParaRPr lang="es-MX"/>
          </a:p>
        </p:txBody>
      </p:sp>
    </p:spTree>
    <p:extLst>
      <p:ext uri="{BB962C8B-B14F-4D97-AF65-F5344CB8AC3E}">
        <p14:creationId xmlns:p14="http://schemas.microsoft.com/office/powerpoint/2010/main" val="51374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8E3E90-AA22-4B9F-9955-9EB515ED3DDC}" type="datetimeFigureOut">
              <a:rPr lang="es-MX" smtClean="0"/>
              <a:t>28/06/2022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EDD060-BAAD-4EBE-9329-B40243151930}"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08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8E3E90-AA22-4B9F-9955-9EB515ED3DDC}" type="datetimeFigureOut">
              <a:rPr lang="es-MX" smtClean="0"/>
              <a:t>28/06/2022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EDD060-BAAD-4EBE-9329-B40243151930}" type="slidenum">
              <a:rPr lang="es-MX" smtClean="0"/>
              <a:t>‹Nº›</a:t>
            </a:fld>
            <a:endParaRPr lang="es-MX"/>
          </a:p>
        </p:txBody>
      </p:sp>
    </p:spTree>
    <p:extLst>
      <p:ext uri="{BB962C8B-B14F-4D97-AF65-F5344CB8AC3E}">
        <p14:creationId xmlns:p14="http://schemas.microsoft.com/office/powerpoint/2010/main" val="339173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8E3E90-AA22-4B9F-9955-9EB515ED3DDC}" type="datetimeFigureOut">
              <a:rPr lang="es-MX" smtClean="0"/>
              <a:t>28/06/2022</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EDD060-BAAD-4EBE-9329-B40243151930}" type="slidenum">
              <a:rPr lang="es-MX" smtClean="0"/>
              <a:t>‹Nº›</a:t>
            </a:fld>
            <a:endParaRPr lang="es-MX"/>
          </a:p>
        </p:txBody>
      </p:sp>
    </p:spTree>
    <p:extLst>
      <p:ext uri="{BB962C8B-B14F-4D97-AF65-F5344CB8AC3E}">
        <p14:creationId xmlns:p14="http://schemas.microsoft.com/office/powerpoint/2010/main" val="3250787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tos.bancomundial.org/indicator/FP.CPI.TOTL.ZG?end=2021&amp;start=2010"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egi.org.mx/temas/inpc/#Tabulados" TargetMode="External"/><Relationship Id="rId2" Type="http://schemas.openxmlformats.org/officeDocument/2006/relationships/hyperlink" Target="https://datos.bancomundial.org/indicator/FP.CPI.TOTL.ZG?end=2021&amp;start=2010&amp;view=ma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1C651-E6BC-E08A-2041-9C9DA80BA7A9}"/>
              </a:ext>
            </a:extLst>
          </p:cNvPr>
          <p:cNvSpPr>
            <a:spLocks noGrp="1"/>
          </p:cNvSpPr>
          <p:nvPr>
            <p:ph type="ctrTitle"/>
          </p:nvPr>
        </p:nvSpPr>
        <p:spPr/>
        <p:txBody>
          <a:bodyPr>
            <a:normAutofit/>
          </a:bodyPr>
          <a:lstStyle/>
          <a:p>
            <a:r>
              <a:rPr lang="es-MX" sz="5000" dirty="0">
                <a:latin typeface="Arial Nova" panose="020B0504020202020204" pitchFamily="34" charset="0"/>
              </a:rPr>
              <a:t> La Inflación</a:t>
            </a:r>
          </a:p>
        </p:txBody>
      </p:sp>
      <p:sp>
        <p:nvSpPr>
          <p:cNvPr id="3" name="Subtítulo 2">
            <a:extLst>
              <a:ext uri="{FF2B5EF4-FFF2-40B4-BE49-F238E27FC236}">
                <a16:creationId xmlns:a16="http://schemas.microsoft.com/office/drawing/2014/main" id="{6F0B9569-07BB-C2DF-8BE6-AD7E2FD0D162}"/>
              </a:ext>
            </a:extLst>
          </p:cNvPr>
          <p:cNvSpPr>
            <a:spLocks noGrp="1"/>
          </p:cNvSpPr>
          <p:nvPr>
            <p:ph type="subTitle" idx="1"/>
          </p:nvPr>
        </p:nvSpPr>
        <p:spPr>
          <a:xfrm>
            <a:off x="2692398" y="4487333"/>
            <a:ext cx="6815669" cy="491066"/>
          </a:xfrm>
        </p:spPr>
        <p:txBody>
          <a:bodyPr/>
          <a:lstStyle/>
          <a:p>
            <a:pPr algn="r"/>
            <a:r>
              <a:rPr lang="es-MX" dirty="0"/>
              <a:t>Junio 2022</a:t>
            </a:r>
          </a:p>
        </p:txBody>
      </p:sp>
    </p:spTree>
    <p:extLst>
      <p:ext uri="{BB962C8B-B14F-4D97-AF65-F5344CB8AC3E}">
        <p14:creationId xmlns:p14="http://schemas.microsoft.com/office/powerpoint/2010/main" val="141460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61727-E37A-32D8-67EC-32359F7843EC}"/>
              </a:ext>
            </a:extLst>
          </p:cNvPr>
          <p:cNvSpPr>
            <a:spLocks noGrp="1"/>
          </p:cNvSpPr>
          <p:nvPr>
            <p:ph type="title"/>
          </p:nvPr>
        </p:nvSpPr>
        <p:spPr/>
        <p:txBody>
          <a:bodyPr/>
          <a:lstStyle/>
          <a:p>
            <a:r>
              <a:rPr lang="es-MX" dirty="0"/>
              <a:t>4. 	Efectos de la Inflación</a:t>
            </a:r>
          </a:p>
        </p:txBody>
      </p:sp>
      <p:sp>
        <p:nvSpPr>
          <p:cNvPr id="5" name="Marcador de contenido 4">
            <a:extLst>
              <a:ext uri="{FF2B5EF4-FFF2-40B4-BE49-F238E27FC236}">
                <a16:creationId xmlns:a16="http://schemas.microsoft.com/office/drawing/2014/main" id="{38A30D2F-8712-8724-269F-A0FB7CBFE8FF}"/>
              </a:ext>
            </a:extLst>
          </p:cNvPr>
          <p:cNvSpPr>
            <a:spLocks noGrp="1"/>
          </p:cNvSpPr>
          <p:nvPr>
            <p:ph sz="half" idx="2"/>
          </p:nvPr>
        </p:nvSpPr>
        <p:spPr>
          <a:xfrm>
            <a:off x="1295400" y="2658534"/>
            <a:ext cx="4718304" cy="3217334"/>
          </a:xfrm>
        </p:spPr>
        <p:txBody>
          <a:bodyPr>
            <a:normAutofit/>
          </a:bodyPr>
          <a:lstStyle/>
          <a:p>
            <a:pPr marL="0" indent="0" algn="just">
              <a:lnSpc>
                <a:spcPct val="107000"/>
              </a:lnSpc>
              <a:spcAft>
                <a:spcPts val="800"/>
              </a:spcAft>
              <a:buNone/>
            </a:pPr>
            <a:r>
              <a:rPr lang="es-MX" dirty="0">
                <a:latin typeface="Arial Nova" panose="020B0504020202020204" pitchFamily="34" charset="0"/>
                <a:ea typeface="Calibri" panose="020F0502020204030204" pitchFamily="34" charset="0"/>
                <a:cs typeface="Times New Roman" panose="02020603050405020304" pitchFamily="18" charset="0"/>
              </a:rPr>
              <a:t>3</a:t>
            </a:r>
            <a:r>
              <a:rPr lang="es-MX" sz="2400" dirty="0">
                <a:effectLst/>
                <a:latin typeface="Arial Nova" panose="020B0504020202020204" pitchFamily="34" charset="0"/>
                <a:ea typeface="Calibri" panose="020F0502020204030204" pitchFamily="34" charset="0"/>
                <a:cs typeface="Times New Roman" panose="02020603050405020304" pitchFamily="18" charset="0"/>
              </a:rPr>
              <a:t>.</a:t>
            </a:r>
            <a:r>
              <a:rPr lang="es-MX" sz="1800" dirty="0">
                <a:effectLst/>
                <a:latin typeface="Arial Nova" panose="020B0504020202020204" pitchFamily="34" charset="0"/>
                <a:ea typeface="Calibri" panose="020F0502020204030204" pitchFamily="34" charset="0"/>
                <a:cs typeface="Times New Roman" panose="02020603050405020304" pitchFamily="18" charset="0"/>
              </a:rPr>
              <a:t> Disminución del ahorro. Al necesitar una mayor cantidad de dinero para poder adquirir los mismo bienes y servicios, la cantidad de dinero disponible para ahorrar disminuye drásticamente o simplemente ya no queda dinero para ahorrar.</a:t>
            </a:r>
            <a:r>
              <a:rPr lang="es-MX" sz="2400" dirty="0">
                <a:effectLst/>
                <a:latin typeface="Arial Nova" panose="020B0504020202020204" pitchFamily="34" charset="0"/>
                <a:ea typeface="Calibri" panose="020F0502020204030204" pitchFamily="34" charset="0"/>
                <a:cs typeface="Times New Roman" panose="02020603050405020304" pitchFamily="18" charset="0"/>
              </a:rPr>
              <a:t> </a:t>
            </a:r>
            <a:endParaRPr lang="es-MX" dirty="0">
              <a:latin typeface="Arial Nova" panose="020B0504020202020204" pitchFamily="34" charset="0"/>
            </a:endParaRPr>
          </a:p>
        </p:txBody>
      </p:sp>
      <p:pic>
        <p:nvPicPr>
          <p:cNvPr id="3074" name="Picture 2" descr="AHORRO - Mind Map">
            <a:extLst>
              <a:ext uri="{FF2B5EF4-FFF2-40B4-BE49-F238E27FC236}">
                <a16:creationId xmlns:a16="http://schemas.microsoft.com/office/drawing/2014/main" id="{D699845A-6A00-1B0D-D80A-ACB2E109F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298" y="2658533"/>
            <a:ext cx="4591050" cy="321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0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61727-E37A-32D8-67EC-32359F7843EC}"/>
              </a:ext>
            </a:extLst>
          </p:cNvPr>
          <p:cNvSpPr>
            <a:spLocks noGrp="1"/>
          </p:cNvSpPr>
          <p:nvPr>
            <p:ph type="title"/>
          </p:nvPr>
        </p:nvSpPr>
        <p:spPr/>
        <p:txBody>
          <a:bodyPr/>
          <a:lstStyle/>
          <a:p>
            <a:r>
              <a:rPr lang="es-MX" dirty="0"/>
              <a:t>4. 	Efectos de la Inflación</a:t>
            </a:r>
          </a:p>
        </p:txBody>
      </p:sp>
      <p:sp>
        <p:nvSpPr>
          <p:cNvPr id="5" name="Marcador de contenido 4">
            <a:extLst>
              <a:ext uri="{FF2B5EF4-FFF2-40B4-BE49-F238E27FC236}">
                <a16:creationId xmlns:a16="http://schemas.microsoft.com/office/drawing/2014/main" id="{38A30D2F-8712-8724-269F-A0FB7CBFE8FF}"/>
              </a:ext>
            </a:extLst>
          </p:cNvPr>
          <p:cNvSpPr>
            <a:spLocks noGrp="1"/>
          </p:cNvSpPr>
          <p:nvPr>
            <p:ph sz="half" idx="2"/>
          </p:nvPr>
        </p:nvSpPr>
        <p:spPr>
          <a:xfrm>
            <a:off x="1295400" y="2658534"/>
            <a:ext cx="9464964" cy="3217334"/>
          </a:xfrm>
        </p:spPr>
        <p:txBody>
          <a:bodyPr>
            <a:normAutofit/>
          </a:bodyPr>
          <a:lstStyle/>
          <a:p>
            <a:pPr marL="163830" indent="0" algn="just">
              <a:lnSpc>
                <a:spcPct val="107000"/>
              </a:lnSpc>
              <a:spcAft>
                <a:spcPts val="800"/>
              </a:spcAft>
              <a:buNone/>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a:p>
            <a:pPr marL="16383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4. Disminuye la capacidad de planeación de los agentes económicos. Una inflación alta o volátil, al generar una mayor incertidumbre sobre el comportamiento de los precios en el futuro, dificulta la planeación, lo que impacta en las decisiones de ahorro o inversión de las personas, las empresas y los gobiernos.</a:t>
            </a:r>
          </a:p>
          <a:p>
            <a:pPr marL="163830" indent="0" algn="just">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dirty="0">
              <a:latin typeface="Arial Nova" panose="020B0504020202020204" pitchFamily="34" charset="0"/>
            </a:endParaRPr>
          </a:p>
        </p:txBody>
      </p:sp>
    </p:spTree>
    <p:extLst>
      <p:ext uri="{BB962C8B-B14F-4D97-AF65-F5344CB8AC3E}">
        <p14:creationId xmlns:p14="http://schemas.microsoft.com/office/powerpoint/2010/main" val="313274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1A5C0-2F70-435D-B355-9055138911D6}"/>
              </a:ext>
            </a:extLst>
          </p:cNvPr>
          <p:cNvSpPr>
            <a:spLocks noGrp="1"/>
          </p:cNvSpPr>
          <p:nvPr>
            <p:ph type="title"/>
          </p:nvPr>
        </p:nvSpPr>
        <p:spPr/>
        <p:txBody>
          <a:bodyPr/>
          <a:lstStyle/>
          <a:p>
            <a:r>
              <a:rPr lang="es-MX" dirty="0"/>
              <a:t>5. Herramienta contra la Inflación</a:t>
            </a:r>
          </a:p>
        </p:txBody>
      </p:sp>
      <p:sp>
        <p:nvSpPr>
          <p:cNvPr id="3" name="Marcador de contenido 2">
            <a:extLst>
              <a:ext uri="{FF2B5EF4-FFF2-40B4-BE49-F238E27FC236}">
                <a16:creationId xmlns:a16="http://schemas.microsoft.com/office/drawing/2014/main" id="{A2E9AE9F-D3A4-5E34-701C-03D95F13A024}"/>
              </a:ext>
            </a:extLst>
          </p:cNvPr>
          <p:cNvSpPr>
            <a:spLocks noGrp="1"/>
          </p:cNvSpPr>
          <p:nvPr>
            <p:ph idx="1"/>
          </p:nvPr>
        </p:nvSpPr>
        <p:spPr/>
        <p:txBody>
          <a:bodyPr>
            <a:normAutofit fontScale="85000" lnSpcReduction="20000"/>
          </a:bodyPr>
          <a:lstStyle/>
          <a:p>
            <a:pPr marL="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Como lo supimos al inicio del documento, BANXICO tiene como tarea principal el </a:t>
            </a:r>
            <a:r>
              <a:rPr lang="es-MX" sz="1800" u="sng" dirty="0">
                <a:effectLst/>
                <a:latin typeface="Arial Nova" panose="020B0504020202020204" pitchFamily="34" charset="0"/>
                <a:ea typeface="Calibri" panose="020F0502020204030204" pitchFamily="34" charset="0"/>
                <a:cs typeface="Times New Roman" panose="02020603050405020304" pitchFamily="18" charset="0"/>
              </a:rPr>
              <a:t>procurar la estabilidad del poder adquisitivo de la moneda nacional,</a:t>
            </a:r>
            <a:r>
              <a:rPr lang="es-MX" sz="1800" dirty="0">
                <a:effectLst/>
                <a:latin typeface="Arial Nova" panose="020B0504020202020204" pitchFamily="34" charset="0"/>
                <a:ea typeface="Calibri" panose="020F0502020204030204" pitchFamily="34" charset="0"/>
                <a:cs typeface="Times New Roman" panose="02020603050405020304" pitchFamily="18" charset="0"/>
              </a:rPr>
              <a:t> por lo cual es él quien se encarga de controlar la inflación, esto lo hace por medio de la Política Monetaria, y su herramienta es la Tasa de Interés Interbancaria de Equilibrio (TIIE), la cual utiliza para guiar todas las demás tasas del mercado financiero nacional, para así lograr su meta inflacionaria; moviéndola de la siguiente manera:</a:t>
            </a:r>
          </a:p>
          <a:p>
            <a:pPr marL="0" indent="0" algn="just">
              <a:lnSpc>
                <a:spcPct val="107000"/>
              </a:lnSpc>
              <a:spcAft>
                <a:spcPts val="800"/>
              </a:spcAft>
              <a:buNone/>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Nova" panose="020B0504020202020204" pitchFamily="34" charset="0"/>
                <a:ea typeface="Calibri" panose="020F0502020204030204" pitchFamily="34" charset="0"/>
                <a:cs typeface="Times New Roman" panose="02020603050405020304" pitchFamily="18" charset="0"/>
              </a:rPr>
              <a:t>Si la Inflación es elevada,    incrementa la tasa de interés para desincentivar el consumo e incentivar el ahorro y la inversión. Esto se conoce como política monetaria contractiva.</a:t>
            </a:r>
          </a:p>
          <a:p>
            <a:pPr algn="just">
              <a:lnSpc>
                <a:spcPct val="107000"/>
              </a:lnSpc>
              <a:spcAft>
                <a:spcPts val="800"/>
              </a:spcAft>
            </a:pPr>
            <a:r>
              <a:rPr lang="es-MX" sz="1800" dirty="0">
                <a:effectLst/>
                <a:latin typeface="Arial Nova" panose="020B0504020202020204" pitchFamily="34" charset="0"/>
                <a:ea typeface="Calibri" panose="020F0502020204030204" pitchFamily="34" charset="0"/>
                <a:cs typeface="Times New Roman" panose="02020603050405020304" pitchFamily="18" charset="0"/>
              </a:rPr>
              <a:t>Si la Inflación es baja,       reduce la tasa de interés para fomentar el consumo y reducir el ahorro y la inversión. Esto se conoce como política monetaria expansiva.</a:t>
            </a:r>
          </a:p>
          <a:p>
            <a:pPr algn="just">
              <a:lnSpc>
                <a:spcPct val="107000"/>
              </a:lnSpc>
              <a:spcAft>
                <a:spcPts val="800"/>
              </a:spcAft>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18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Flecha arriba 7">
            <a:extLst>
              <a:ext uri="{FF2B5EF4-FFF2-40B4-BE49-F238E27FC236}">
                <a16:creationId xmlns:a16="http://schemas.microsoft.com/office/drawing/2014/main" id="{AC8EAC57-30D6-3C56-8D7C-7B9771B0DD4C}"/>
              </a:ext>
            </a:extLst>
          </p:cNvPr>
          <p:cNvSpPr/>
          <p:nvPr/>
        </p:nvSpPr>
        <p:spPr>
          <a:xfrm>
            <a:off x="3913630" y="4008581"/>
            <a:ext cx="242748" cy="2493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5" name="Flecha arriba 7">
            <a:extLst>
              <a:ext uri="{FF2B5EF4-FFF2-40B4-BE49-F238E27FC236}">
                <a16:creationId xmlns:a16="http://schemas.microsoft.com/office/drawing/2014/main" id="{5A65985E-0F7F-2AA2-C44A-6BD4D7D1FCEF}"/>
              </a:ext>
            </a:extLst>
          </p:cNvPr>
          <p:cNvSpPr/>
          <p:nvPr/>
        </p:nvSpPr>
        <p:spPr>
          <a:xfrm rot="10800000">
            <a:off x="3751983" y="4558143"/>
            <a:ext cx="242748" cy="2493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289332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750BD-67F9-291A-6A57-07138B96C90D}"/>
              </a:ext>
            </a:extLst>
          </p:cNvPr>
          <p:cNvSpPr>
            <a:spLocks noGrp="1"/>
          </p:cNvSpPr>
          <p:nvPr>
            <p:ph type="title"/>
          </p:nvPr>
        </p:nvSpPr>
        <p:spPr/>
        <p:txBody>
          <a:bodyPr>
            <a:normAutofit fontScale="90000"/>
          </a:bodyPr>
          <a:lstStyle/>
          <a:p>
            <a:pPr algn="l"/>
            <a:r>
              <a:rPr lang="es-MX" dirty="0"/>
              <a:t>6. El Índice Nacional de Precios al Consumidor a través del tiempo</a:t>
            </a:r>
          </a:p>
        </p:txBody>
      </p:sp>
      <p:pic>
        <p:nvPicPr>
          <p:cNvPr id="8" name="Marcador de contenido 7">
            <a:extLst>
              <a:ext uri="{FF2B5EF4-FFF2-40B4-BE49-F238E27FC236}">
                <a16:creationId xmlns:a16="http://schemas.microsoft.com/office/drawing/2014/main" id="{25504257-D9DF-F159-036C-B8D39CC77C56}"/>
              </a:ext>
            </a:extLst>
          </p:cNvPr>
          <p:cNvPicPr>
            <a:picLocks noGrp="1" noChangeAspect="1"/>
          </p:cNvPicPr>
          <p:nvPr>
            <p:ph idx="1"/>
          </p:nvPr>
        </p:nvPicPr>
        <p:blipFill>
          <a:blip r:embed="rId2"/>
          <a:stretch>
            <a:fillRect/>
          </a:stretch>
        </p:blipFill>
        <p:spPr>
          <a:xfrm>
            <a:off x="3499024" y="2474339"/>
            <a:ext cx="5801993" cy="3706290"/>
          </a:xfrm>
        </p:spPr>
      </p:pic>
    </p:spTree>
    <p:extLst>
      <p:ext uri="{BB962C8B-B14F-4D97-AF65-F5344CB8AC3E}">
        <p14:creationId xmlns:p14="http://schemas.microsoft.com/office/powerpoint/2010/main" val="322106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5F1DF-E128-B4C8-F150-0A356C745DBA}"/>
              </a:ext>
            </a:extLst>
          </p:cNvPr>
          <p:cNvSpPr>
            <a:spLocks noGrp="1"/>
          </p:cNvSpPr>
          <p:nvPr>
            <p:ph type="title"/>
          </p:nvPr>
        </p:nvSpPr>
        <p:spPr/>
        <p:txBody>
          <a:bodyPr>
            <a:normAutofit fontScale="90000"/>
          </a:bodyPr>
          <a:lstStyle/>
          <a:p>
            <a:pPr algn="l"/>
            <a:r>
              <a:rPr lang="es-MX" dirty="0"/>
              <a:t>6. El Índice Nacional de Precios al Consumidor a través del tiempo</a:t>
            </a:r>
          </a:p>
        </p:txBody>
      </p:sp>
      <p:sp>
        <p:nvSpPr>
          <p:cNvPr id="3" name="Marcador de contenido 2">
            <a:extLst>
              <a:ext uri="{FF2B5EF4-FFF2-40B4-BE49-F238E27FC236}">
                <a16:creationId xmlns:a16="http://schemas.microsoft.com/office/drawing/2014/main" id="{24401B7F-4E57-C072-C554-2FACDA4113A1}"/>
              </a:ext>
            </a:extLst>
          </p:cNvPr>
          <p:cNvSpPr>
            <a:spLocks noGrp="1"/>
          </p:cNvSpPr>
          <p:nvPr>
            <p:ph idx="1"/>
          </p:nvPr>
        </p:nvSpPr>
        <p:spPr/>
        <p:txBody>
          <a:bodyPr/>
          <a:lstStyle/>
          <a:p>
            <a:pPr marL="0" indent="0" algn="just">
              <a:buNone/>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lgn="jus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En la gráfica anterior observamos el comportamiento del INPC desde enero de 2010 al mes de mayo de 2022, este índice tiene como base para realizar la medición los precios que se registraron en la segunda quincena del mes de julio de 2018. Queda claro que en nuestro país la inflación ha mantenido una tendencia al alza a lo largo de este periodo de tiempo; lo que significa que se ha tenido una pérdida del poder adquisitivo sostenida por más de una década.</a:t>
            </a:r>
          </a:p>
          <a:p>
            <a:endParaRPr lang="es-MX" dirty="0"/>
          </a:p>
        </p:txBody>
      </p:sp>
    </p:spTree>
    <p:extLst>
      <p:ext uri="{BB962C8B-B14F-4D97-AF65-F5344CB8AC3E}">
        <p14:creationId xmlns:p14="http://schemas.microsoft.com/office/powerpoint/2010/main" val="317458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FECF2-D109-5FA7-ABC8-63D798623FD7}"/>
              </a:ext>
            </a:extLst>
          </p:cNvPr>
          <p:cNvSpPr>
            <a:spLocks noGrp="1"/>
          </p:cNvSpPr>
          <p:nvPr>
            <p:ph type="title"/>
          </p:nvPr>
        </p:nvSpPr>
        <p:spPr/>
        <p:txBody>
          <a:bodyPr/>
          <a:lstStyle/>
          <a:p>
            <a:r>
              <a:rPr lang="es-MX" dirty="0"/>
              <a:t>7. La Inflación en el mundo</a:t>
            </a:r>
          </a:p>
        </p:txBody>
      </p:sp>
      <p:sp>
        <p:nvSpPr>
          <p:cNvPr id="3" name="Marcador de contenido 2">
            <a:extLst>
              <a:ext uri="{FF2B5EF4-FFF2-40B4-BE49-F238E27FC236}">
                <a16:creationId xmlns:a16="http://schemas.microsoft.com/office/drawing/2014/main" id="{770EBF52-F542-4FFC-DCE2-EA7F74985141}"/>
              </a:ext>
            </a:extLst>
          </p:cNvPr>
          <p:cNvSpPr>
            <a:spLocks noGrp="1"/>
          </p:cNvSpPr>
          <p:nvPr>
            <p:ph idx="1"/>
          </p:nvPr>
        </p:nvSpPr>
        <p:spPr/>
        <p:txBody>
          <a:bodyPr/>
          <a:lstStyle/>
          <a:p>
            <a:pPr marL="0" indent="0" algn="jus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Este fenómeno no es exclusivo de nuestro país; ya que se presenta en todas las economías del mundo, donde los bancos centrales de cada uno de esos países son los responsables de medir e implementar medidas para contener la inflación; en el caso de la Zona Euro, es el Banco Central Europeo (ECB por sus siglas en </a:t>
            </a:r>
            <a:r>
              <a:rPr lang="es-MX" sz="1800">
                <a:effectLst/>
                <a:latin typeface="Arial Nova" panose="020B0504020202020204" pitchFamily="34" charset="0"/>
                <a:ea typeface="Calibri" panose="020F0502020204030204" pitchFamily="34" charset="0"/>
                <a:cs typeface="Times New Roman" panose="02020603050405020304" pitchFamily="18" charset="0"/>
              </a:rPr>
              <a:t>Ingles); el </a:t>
            </a:r>
            <a:r>
              <a:rPr lang="es-MX" sz="1800" dirty="0">
                <a:effectLst/>
                <a:latin typeface="Arial Nova" panose="020B0504020202020204" pitchFamily="34" charset="0"/>
                <a:ea typeface="Calibri" panose="020F0502020204030204" pitchFamily="34" charset="0"/>
                <a:cs typeface="Times New Roman" panose="02020603050405020304" pitchFamily="18" charset="0"/>
              </a:rPr>
              <a:t>encargado de la medición e instrumentación de las medidas de contención a nivel mundial es el Banco Mundial (WB por sus siglas en Ingles) es el encargado de medir y sugerir a cada uno de los países miembros, los cuales están representados por una Junta de Gobernadores; a continuación, se muestra el cálculo que el Banco Mundial ha realizado de la inflación mundial, desde el 2010 a 2021, </a:t>
            </a:r>
          </a:p>
          <a:p>
            <a:pPr marL="0" indent="0" algn="just">
              <a:buNone/>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buNone/>
            </a:pPr>
            <a:endParaRPr lang="es-MX" dirty="0"/>
          </a:p>
        </p:txBody>
      </p:sp>
    </p:spTree>
    <p:extLst>
      <p:ext uri="{BB962C8B-B14F-4D97-AF65-F5344CB8AC3E}">
        <p14:creationId xmlns:p14="http://schemas.microsoft.com/office/powerpoint/2010/main" val="301919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FECF2-D109-5FA7-ABC8-63D798623FD7}"/>
              </a:ext>
            </a:extLst>
          </p:cNvPr>
          <p:cNvSpPr>
            <a:spLocks noGrp="1"/>
          </p:cNvSpPr>
          <p:nvPr>
            <p:ph type="title"/>
          </p:nvPr>
        </p:nvSpPr>
        <p:spPr/>
        <p:txBody>
          <a:bodyPr/>
          <a:lstStyle/>
          <a:p>
            <a:r>
              <a:rPr lang="es-MX" dirty="0"/>
              <a:t>7. La Inflación en el mundo</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55087562"/>
              </p:ext>
            </p:extLst>
          </p:nvPr>
        </p:nvGraphicFramePr>
        <p:xfrm>
          <a:off x="1882665" y="2557463"/>
          <a:ext cx="8426669" cy="283434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1882665" y="3016467"/>
            <a:ext cx="6946025" cy="2594941"/>
          </a:xfrm>
          <a:prstGeom prst="rect">
            <a:avLst/>
          </a:prstGeom>
        </p:spPr>
        <p:txBody>
          <a:bodyPr wrap="square">
            <a:spAutoFit/>
          </a:bodyPr>
          <a:lstStyle/>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900" b="1" dirty="0">
                <a:latin typeface="Calibri" panose="020F0502020204030204" pitchFamily="34" charset="0"/>
                <a:ea typeface="Calibri" panose="020F0502020204030204" pitchFamily="34" charset="0"/>
                <a:cs typeface="Times New Roman" panose="02020603050405020304" pitchFamily="18" charset="0"/>
              </a:rPr>
              <a:t>Fuente: Elaboración propia con datos de </a:t>
            </a:r>
            <a:r>
              <a:rPr lang="es-MX" sz="900" b="1"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hlinkClick r:id="rId3"/>
              </a:rPr>
              <a:t>https://datos.bancomundial.org/indicator/FP.CPI.TOTL.ZG?end=2021&amp;start=2010</a:t>
            </a:r>
            <a:endParaRPr lang="es-MX" sz="9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47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E583771-2DA2-89FA-59A4-A8D7DB356664}"/>
              </a:ext>
            </a:extLst>
          </p:cNvPr>
          <p:cNvSpPr txBox="1"/>
          <p:nvPr/>
        </p:nvSpPr>
        <p:spPr>
          <a:xfrm>
            <a:off x="3040811" y="1337427"/>
            <a:ext cx="6116128" cy="646331"/>
          </a:xfrm>
          <a:prstGeom prst="rect">
            <a:avLst/>
          </a:prstGeom>
          <a:solidFill>
            <a:schemeClr val="accent4">
              <a:lumMod val="75000"/>
            </a:schemeClr>
          </a:solidFill>
        </p:spPr>
        <p:txBody>
          <a:bodyPr wrap="square">
            <a:spAutoFit/>
          </a:bodyPr>
          <a:lstStyle/>
          <a:p>
            <a:r>
              <a:rPr lang="es-ES" b="1" dirty="0">
                <a:solidFill>
                  <a:schemeClr val="bg1"/>
                </a:solidFill>
              </a:rPr>
              <a:t>CENTRO DE ESTUDIOS ECONÓMICOS Y FINANZAS PÚBLICAS</a:t>
            </a:r>
            <a:endParaRPr lang="es-MX" b="1" dirty="0">
              <a:solidFill>
                <a:schemeClr val="bg1"/>
              </a:solidFill>
            </a:endParaRPr>
          </a:p>
        </p:txBody>
      </p:sp>
      <p:sp>
        <p:nvSpPr>
          <p:cNvPr id="6" name="CuadroTexto 5">
            <a:extLst>
              <a:ext uri="{FF2B5EF4-FFF2-40B4-BE49-F238E27FC236}">
                <a16:creationId xmlns:a16="http://schemas.microsoft.com/office/drawing/2014/main" id="{80DE1871-D330-4669-F1B7-83BC6883F067}"/>
              </a:ext>
            </a:extLst>
          </p:cNvPr>
          <p:cNvSpPr txBox="1"/>
          <p:nvPr/>
        </p:nvSpPr>
        <p:spPr>
          <a:xfrm>
            <a:off x="2303253" y="2449902"/>
            <a:ext cx="7737895" cy="3815275"/>
          </a:xfrm>
          <a:prstGeom prst="rect">
            <a:avLst/>
          </a:prstGeom>
          <a:noFill/>
        </p:spPr>
        <p:txBody>
          <a:bodyPr wrap="square" rtlCol="0">
            <a:spAutoFit/>
          </a:bodyPr>
          <a:lstStyle/>
          <a:p>
            <a:r>
              <a:rPr lang="es-MX" dirty="0">
                <a:latin typeface="Arial Nova" panose="020B0504020202020204" pitchFamily="34" charset="0"/>
              </a:rPr>
              <a:t>Fuentes consultadas:</a:t>
            </a:r>
          </a:p>
          <a:p>
            <a:endParaRPr lang="es-MX" dirty="0">
              <a:latin typeface="Arial Nova" panose="020B0504020202020204" pitchFamily="34" charset="0"/>
            </a:endParaRPr>
          </a:p>
          <a:p>
            <a:r>
              <a:rPr lang="es-MX" dirty="0">
                <a:latin typeface="Arial Nova" panose="020B0504020202020204" pitchFamily="34" charset="0"/>
              </a:rPr>
              <a:t>Información del Banco de México en la siguiente ligas:</a:t>
            </a:r>
          </a:p>
          <a:p>
            <a:r>
              <a:rPr lang="es-MX" sz="1800" b="1" u="sng"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https://datos.bancomundial.org/indicator/FP.CPI.TOTL.ZG?end=2021&amp;start=2010&amp;view=map</a:t>
            </a:r>
            <a:r>
              <a:rPr lang="es-MX" sz="1800" b="1" u="sng"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s-MX" b="1"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s-MX" dirty="0">
                <a:latin typeface="Arial Nova" panose="020B0504020202020204" pitchFamily="34" charset="0"/>
              </a:rPr>
              <a:t>Información de la base de datos del Índice Nacional del Precio al Consumidor en la siguiente liga:</a:t>
            </a:r>
          </a:p>
          <a:p>
            <a:endParaRPr lang="es-MX" sz="1800" b="1" u="sng" dirty="0">
              <a:solidFill>
                <a:schemeClr val="accent3">
                  <a:lumMod val="75000"/>
                </a:schemeClr>
              </a:solidFill>
              <a:effectLst/>
              <a:latin typeface="Arial Nova" panose="020B0504020202020204" pitchFamily="34" charset="0"/>
              <a:ea typeface="Calibri" panose="020F0502020204030204" pitchFamily="34" charset="0"/>
              <a:cs typeface="Times New Roman" panose="02020603050405020304" pitchFamily="18" charset="0"/>
            </a:endParaRPr>
          </a:p>
          <a:p>
            <a:r>
              <a:rPr lang="es-MX" sz="1800" b="1" u="sng"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https://www.inegi.org.mx/temas/inpc/#Tabulados</a:t>
            </a:r>
            <a:endParaRPr lang="es-MX" sz="1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sz="1800" b="1" u="sng"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b="1" u="sng" dirty="0">
              <a:solidFill>
                <a:schemeClr val="accent3">
                  <a:lumMod val="75000"/>
                </a:schemeClr>
              </a:solidFill>
              <a:latin typeface="Calibri" panose="020F0502020204030204" pitchFamily="34" charset="0"/>
              <a:cs typeface="Times New Roman" panose="02020603050405020304" pitchFamily="18" charset="0"/>
            </a:endParaRPr>
          </a:p>
          <a:p>
            <a:endParaRPr lang="es-MX" dirty="0">
              <a:solidFill>
                <a:schemeClr val="accent3">
                  <a:lumMod val="75000"/>
                </a:schemeClr>
              </a:solidFill>
            </a:endParaRPr>
          </a:p>
        </p:txBody>
      </p:sp>
    </p:spTree>
    <p:extLst>
      <p:ext uri="{BB962C8B-B14F-4D97-AF65-F5344CB8AC3E}">
        <p14:creationId xmlns:p14="http://schemas.microsoft.com/office/powerpoint/2010/main" val="256375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3A1D1-911F-EC80-3A5C-8509E61E5B32}"/>
              </a:ext>
            </a:extLst>
          </p:cNvPr>
          <p:cNvSpPr>
            <a:spLocks noGrp="1"/>
          </p:cNvSpPr>
          <p:nvPr>
            <p:ph type="title"/>
          </p:nvPr>
        </p:nvSpPr>
        <p:spPr/>
        <p:txBody>
          <a:bodyPr/>
          <a:lstStyle/>
          <a:p>
            <a:r>
              <a:rPr lang="es-MX" dirty="0"/>
              <a:t>Generalidades</a:t>
            </a:r>
          </a:p>
        </p:txBody>
      </p:sp>
      <p:sp>
        <p:nvSpPr>
          <p:cNvPr id="3" name="Marcador de contenido 2">
            <a:extLst>
              <a:ext uri="{FF2B5EF4-FFF2-40B4-BE49-F238E27FC236}">
                <a16:creationId xmlns:a16="http://schemas.microsoft.com/office/drawing/2014/main" id="{9D635182-77C9-1AED-2482-92FE528482EB}"/>
              </a:ext>
            </a:extLst>
          </p:cNvPr>
          <p:cNvSpPr>
            <a:spLocks noGrp="1"/>
          </p:cNvSpPr>
          <p:nvPr>
            <p:ph idx="1"/>
          </p:nvPr>
        </p:nvSpPr>
        <p:spPr>
          <a:xfrm>
            <a:off x="1295401" y="2541864"/>
            <a:ext cx="9601196" cy="3334004"/>
          </a:xfrm>
        </p:spPr>
        <p:txBody>
          <a:bodyPr>
            <a:normAutofit fontScale="92500" lnSpcReduction="20000"/>
          </a:bodyPr>
          <a:lstStyle/>
          <a:p>
            <a:pPr algn="just"/>
            <a:r>
              <a:rPr lang="es-MX" sz="1800" dirty="0">
                <a:effectLst/>
                <a:latin typeface="Arial Nova" panose="020B0504020202020204" pitchFamily="34" charset="0"/>
                <a:ea typeface="Calibri" panose="020F0502020204030204" pitchFamily="34" charset="0"/>
                <a:cs typeface="Times New Roman" panose="02020603050405020304" pitchFamily="18" charset="0"/>
              </a:rPr>
              <a:t>La Constitución Política de los Estados Unidos Mexicanos, en el Artículo 28, párrafo sexto, a la letra dice: “El Estado tendrá un banco central que será autónomo en el ejercicio de sus funciones y en su administración. </a:t>
            </a:r>
            <a:r>
              <a:rPr lang="es-MX" sz="1800" b="1" u="sng" dirty="0">
                <a:effectLst/>
                <a:latin typeface="Arial Nova" panose="020B0504020202020204" pitchFamily="34" charset="0"/>
                <a:ea typeface="Calibri" panose="020F0502020204030204" pitchFamily="34" charset="0"/>
                <a:cs typeface="Times New Roman" panose="02020603050405020304" pitchFamily="18" charset="0"/>
              </a:rPr>
              <a:t>Su objetivo prioritario será procurar la estabilidad del poder adquisitivo de la moneda nacional</a:t>
            </a:r>
            <a:r>
              <a:rPr lang="es-MX" sz="1800" dirty="0">
                <a:effectLst/>
                <a:latin typeface="Arial Nova" panose="020B0504020202020204" pitchFamily="34" charset="0"/>
                <a:ea typeface="Calibri" panose="020F0502020204030204" pitchFamily="34" charset="0"/>
                <a:cs typeface="Times New Roman" panose="02020603050405020304" pitchFamily="18" charset="0"/>
              </a:rPr>
              <a:t>, fortaleciendo con ello la rectoría del desarrollo nacional que corresponde al Estado.”</a:t>
            </a:r>
          </a:p>
          <a:p>
            <a:pPr algn="just"/>
            <a:r>
              <a:rPr lang="es-MX" sz="1800" dirty="0">
                <a:effectLst/>
                <a:latin typeface="Arial Nova" panose="020B0504020202020204" pitchFamily="34" charset="0"/>
                <a:ea typeface="Calibri" panose="020F0502020204030204" pitchFamily="34" charset="0"/>
                <a:cs typeface="Times New Roman" panose="02020603050405020304" pitchFamily="18" charset="0"/>
              </a:rPr>
              <a:t>Entonces, ¿qué es el Poder Adquisitivo de la Moneda Nacional?, esto se define como la capacidad de compra que tiene la moneda de circulación legal nacional; o, dicho de otra forma, lo que podemos comprar con el dinero que tenemos en nuestras bolsas; entonces, esto que tiene que ver con la INFLACIÓN?.</a:t>
            </a:r>
          </a:p>
          <a:p>
            <a:pPr algn="just"/>
            <a:r>
              <a:rPr lang="es-MX" sz="1800" dirty="0">
                <a:effectLst/>
                <a:latin typeface="Arial Nova" panose="020B0504020202020204" pitchFamily="34" charset="0"/>
                <a:ea typeface="Calibri" panose="020F0502020204030204" pitchFamily="34" charset="0"/>
                <a:cs typeface="Times New Roman" panose="02020603050405020304" pitchFamily="18" charset="0"/>
              </a:rPr>
              <a:t>Recordemos que según el Banco de México (BANXICO), a quien se refiere la Constitución Política de los Estados Unidos Mexicanos, en el Artículo 28, párrafo sexto, su tarea prioritaria es la estabilidad del poder adquisitivo, el cual se ve afectado por la inflación; siendo este fenómeno, el de la inflación, el que Banxico debe de contener para conseguir su principal tarea.</a:t>
            </a:r>
          </a:p>
          <a:p>
            <a:endParaRPr lang="es-MX" dirty="0"/>
          </a:p>
        </p:txBody>
      </p:sp>
    </p:spTree>
    <p:extLst>
      <p:ext uri="{BB962C8B-B14F-4D97-AF65-F5344CB8AC3E}">
        <p14:creationId xmlns:p14="http://schemas.microsoft.com/office/powerpoint/2010/main" val="297455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2674C-0A10-C779-63ED-AE4CB3A05B8E}"/>
              </a:ext>
            </a:extLst>
          </p:cNvPr>
          <p:cNvSpPr>
            <a:spLocks noGrp="1"/>
          </p:cNvSpPr>
          <p:nvPr>
            <p:ph type="title"/>
          </p:nvPr>
        </p:nvSpPr>
        <p:spPr/>
        <p:txBody>
          <a:bodyPr/>
          <a:lstStyle/>
          <a:p>
            <a:r>
              <a:rPr lang="es-MX" dirty="0"/>
              <a:t>1. Que es la Inflación</a:t>
            </a:r>
          </a:p>
        </p:txBody>
      </p:sp>
      <p:sp>
        <p:nvSpPr>
          <p:cNvPr id="4" name="Marcador de texto 3">
            <a:extLst>
              <a:ext uri="{FF2B5EF4-FFF2-40B4-BE49-F238E27FC236}">
                <a16:creationId xmlns:a16="http://schemas.microsoft.com/office/drawing/2014/main" id="{7752FF5D-B32F-751D-482A-775617889FA9}"/>
              </a:ext>
            </a:extLst>
          </p:cNvPr>
          <p:cNvSpPr>
            <a:spLocks noGrp="1"/>
          </p:cNvSpPr>
          <p:nvPr>
            <p:ph type="body" idx="1"/>
          </p:nvPr>
        </p:nvSpPr>
        <p:spPr>
          <a:xfrm>
            <a:off x="1295400" y="2432807"/>
            <a:ext cx="4718304" cy="801988"/>
          </a:xfrm>
        </p:spPr>
        <p:txBody>
          <a:bodyPr/>
          <a:lstStyle/>
          <a:p>
            <a:r>
              <a:rPr lang="es-MX" b="1" dirty="0">
                <a:latin typeface="Arial Nova" panose="020B0504020202020204" pitchFamily="34" charset="0"/>
              </a:rPr>
              <a:t>Concepto</a:t>
            </a:r>
          </a:p>
        </p:txBody>
      </p:sp>
      <p:sp>
        <p:nvSpPr>
          <p:cNvPr id="3" name="Marcador de contenido 2">
            <a:extLst>
              <a:ext uri="{FF2B5EF4-FFF2-40B4-BE49-F238E27FC236}">
                <a16:creationId xmlns:a16="http://schemas.microsoft.com/office/drawing/2014/main" id="{48E55DB7-5130-1F90-7959-4070ADE74C7F}"/>
              </a:ext>
            </a:extLst>
          </p:cNvPr>
          <p:cNvSpPr>
            <a:spLocks noGrp="1"/>
          </p:cNvSpPr>
          <p:nvPr>
            <p:ph sz="half" idx="2"/>
          </p:nvPr>
        </p:nvSpPr>
        <p:spPr/>
        <p:txBody>
          <a:bodyPr/>
          <a:lstStyle/>
          <a:p>
            <a:pPr algn="just"/>
            <a:r>
              <a:rPr lang="es-MX" sz="1800" dirty="0">
                <a:effectLst/>
                <a:latin typeface="Arial Nova" panose="020B0504020202020204" pitchFamily="34" charset="0"/>
                <a:ea typeface="Calibri" panose="020F0502020204030204" pitchFamily="34" charset="0"/>
                <a:cs typeface="Times New Roman" panose="02020603050405020304" pitchFamily="18" charset="0"/>
              </a:rPr>
              <a:t>la inflación es el aumento sostenido y generalizado de los precios de los bienes y servicios de un país a lo largo del tiempo.  El aumento de un sólo bien o servicio no se considera como inflación. </a:t>
            </a:r>
          </a:p>
          <a:p>
            <a:pPr marL="0" indent="0">
              <a:buNone/>
            </a:pPr>
            <a:endParaRPr lang="es-MX" dirty="0"/>
          </a:p>
        </p:txBody>
      </p:sp>
      <p:pic>
        <p:nvPicPr>
          <p:cNvPr id="7" name="Marcador de contenido 4">
            <a:extLst>
              <a:ext uri="{FF2B5EF4-FFF2-40B4-BE49-F238E27FC236}">
                <a16:creationId xmlns:a16="http://schemas.microsoft.com/office/drawing/2014/main" id="{AC527C54-1139-477A-0EE5-6FAEAC86EECF}"/>
              </a:ext>
            </a:extLst>
          </p:cNvPr>
          <p:cNvPicPr>
            <a:picLocks noGrp="1" noChangeAspect="1"/>
          </p:cNvPicPr>
          <p:nvPr>
            <p:ph sz="quarter" idx="4"/>
          </p:nvPr>
        </p:nvPicPr>
        <p:blipFill>
          <a:blip r:embed="rId2"/>
          <a:stretch>
            <a:fillRect/>
          </a:stretch>
        </p:blipFill>
        <p:spPr>
          <a:xfrm>
            <a:off x="6062255" y="2491530"/>
            <a:ext cx="4730491" cy="2972747"/>
          </a:xfrm>
        </p:spPr>
      </p:pic>
    </p:spTree>
    <p:extLst>
      <p:ext uri="{BB962C8B-B14F-4D97-AF65-F5344CB8AC3E}">
        <p14:creationId xmlns:p14="http://schemas.microsoft.com/office/powerpoint/2010/main" val="107323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71CBF-B213-FE8F-E565-4585C3CF1849}"/>
              </a:ext>
            </a:extLst>
          </p:cNvPr>
          <p:cNvSpPr>
            <a:spLocks noGrp="1"/>
          </p:cNvSpPr>
          <p:nvPr>
            <p:ph type="title"/>
          </p:nvPr>
        </p:nvSpPr>
        <p:spPr/>
        <p:txBody>
          <a:bodyPr/>
          <a:lstStyle/>
          <a:p>
            <a:r>
              <a:rPr lang="es-MX" dirty="0"/>
              <a:t>Explicación de la Inflación</a:t>
            </a:r>
          </a:p>
        </p:txBody>
      </p:sp>
      <p:sp>
        <p:nvSpPr>
          <p:cNvPr id="4" name="Marcador de contenido 3">
            <a:extLst>
              <a:ext uri="{FF2B5EF4-FFF2-40B4-BE49-F238E27FC236}">
                <a16:creationId xmlns:a16="http://schemas.microsoft.com/office/drawing/2014/main" id="{4B46EDEF-91A5-AD53-0E0B-DD282BD421EC}"/>
              </a:ext>
            </a:extLst>
          </p:cNvPr>
          <p:cNvSpPr>
            <a:spLocks noGrp="1"/>
          </p:cNvSpPr>
          <p:nvPr>
            <p:ph sz="half" idx="2"/>
          </p:nvPr>
        </p:nvSpPr>
        <p:spPr>
          <a:xfrm>
            <a:off x="1295400" y="2658534"/>
            <a:ext cx="4718304" cy="3217334"/>
          </a:xfrm>
        </p:spPr>
        <p:txBody>
          <a:bodyPr>
            <a:normAutofit fontScale="85000" lnSpcReduction="20000"/>
          </a:bodyPr>
          <a:lstStyle/>
          <a:p>
            <a:pPr marL="0" indent="0" algn="jus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Si vamos al mercado a comprar 1 kg de tomate, 1 kg de cebolla y 1kg de chile, para hacer la salsa; la primera vez que fuimos nos gastamos $30.00; $10.00 por cada artículo, y en esta ocasión que vamos nos gastamos $33.00, esto es que cada artículo subió de precio de $10.00 a $11.00, lo que representa el 10%; y si la próxima vez que vamos al mercado nos gastamos $36.00 en los mismos artículos y en las mismas cantidades, es decir que subieron nuevamente su precio a $12.00; esto es lo que se llama inflación; ya que el incremento es sostenido, al no solo presentarse en una ocasión, sino en las tres veces que fuimos al mercado; es generalizado, ya que se presentó en todos los artículos que compramos.</a:t>
            </a:r>
          </a:p>
          <a:p>
            <a:endParaRPr lang="es-MX" dirty="0"/>
          </a:p>
        </p:txBody>
      </p:sp>
      <p:pic>
        <p:nvPicPr>
          <p:cNvPr id="1026" name="Picture 2" descr="60 Semillas De Jitomate Tomate Bola | Meses sin intereses">
            <a:extLst>
              <a:ext uri="{FF2B5EF4-FFF2-40B4-BE49-F238E27FC236}">
                <a16:creationId xmlns:a16="http://schemas.microsoft.com/office/drawing/2014/main" id="{86F06C2B-EA78-5F94-A470-4570865FC91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14662" y="2658005"/>
            <a:ext cx="4289778" cy="321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0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68AE8-9C6A-E190-7FF9-F7AA3A2C12B7}"/>
              </a:ext>
            </a:extLst>
          </p:cNvPr>
          <p:cNvSpPr>
            <a:spLocks noGrp="1"/>
          </p:cNvSpPr>
          <p:nvPr>
            <p:ph type="title"/>
          </p:nvPr>
        </p:nvSpPr>
        <p:spPr/>
        <p:txBody>
          <a:bodyPr/>
          <a:lstStyle/>
          <a:p>
            <a:r>
              <a:rPr lang="es-MX" dirty="0"/>
              <a:t>2. Cómo y quién la mide?</a:t>
            </a:r>
          </a:p>
        </p:txBody>
      </p:sp>
      <p:sp>
        <p:nvSpPr>
          <p:cNvPr id="7" name="Marcador de contenido 6">
            <a:extLst>
              <a:ext uri="{FF2B5EF4-FFF2-40B4-BE49-F238E27FC236}">
                <a16:creationId xmlns:a16="http://schemas.microsoft.com/office/drawing/2014/main" id="{48490069-01D9-5BB2-0567-27BB25773EEC}"/>
              </a:ext>
            </a:extLst>
          </p:cNvPr>
          <p:cNvSpPr>
            <a:spLocks noGrp="1"/>
          </p:cNvSpPr>
          <p:nvPr>
            <p:ph idx="1"/>
          </p:nvPr>
        </p:nvSpPr>
        <p:spPr/>
        <p:txBody>
          <a:bodyPr>
            <a:normAutofit fontScale="77500" lnSpcReduction="20000"/>
          </a:bodyPr>
          <a:lstStyle/>
          <a:p>
            <a:pPr marL="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Para poder saber en cuanto varían los precios se creó el Índice Nacional de Precios al Consumidor (INPC) que es un número que refleja cómo han variado los precios de un conjunto de bienes y servicios que consumen las familias en México.</a:t>
            </a:r>
          </a:p>
          <a:p>
            <a:pPr marL="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El Instituto Nacional de Estadística y Geografía (INEGI) se encarga de hacer esta medición, recopilando los precios de los bienes y servicios en diversos establecimientos a lo largo de todo el país. Esta información se compara de forma quincenal, mensual y anual, para saber cómo han variado los precios en esos periodos de tiempo.</a:t>
            </a:r>
          </a:p>
          <a:p>
            <a:pPr marL="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Para realizar esta medición el INEGI da seguimiento al precio de 235 mil bienes y servicios, esto en 46 ciudades del país de forma quincenal. La información se procesa tomando en cuenta cuánto dinero gastan las personas en ellos, para así saber cuál de los rubros tiene mayor importancia en el consumo de las familias.</a:t>
            </a:r>
          </a:p>
          <a:p>
            <a:pPr marL="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El INPC actualiza su base de medición de forma periódica, la base con la que el índice expresa el movimiento de los precios al día de hoy está fija en la segunda quincena de julio de 2018.</a:t>
            </a:r>
          </a:p>
          <a:p>
            <a:pPr marL="0" indent="0" algn="just">
              <a:lnSpc>
                <a:spcPct val="107000"/>
              </a:lnSpc>
              <a:spcAft>
                <a:spcPts val="800"/>
              </a:spcAft>
              <a:buNone/>
            </a:pPr>
            <a:r>
              <a:rPr lang="es-MX" sz="1800" dirty="0">
                <a:effectLst/>
                <a:latin typeface="Arial Nova" panose="020B0504020202020204" pitchFamily="34" charset="0"/>
                <a:ea typeface="Calibri" panose="020F0502020204030204" pitchFamily="34" charset="0"/>
                <a:cs typeface="Times New Roman" panose="02020603050405020304" pitchFamily="18" charset="0"/>
              </a:rPr>
              <a:t>Con esa información BANXICO implementa las medidas necesarias para controlar la inflación, ya que él es el encargado de la Política Monetaria de nuestro país.</a:t>
            </a:r>
          </a:p>
          <a:p>
            <a:pPr marL="0" indent="0">
              <a:buNone/>
            </a:pPr>
            <a:endParaRPr lang="es-MX" dirty="0"/>
          </a:p>
        </p:txBody>
      </p:sp>
    </p:spTree>
    <p:extLst>
      <p:ext uri="{BB962C8B-B14F-4D97-AF65-F5344CB8AC3E}">
        <p14:creationId xmlns:p14="http://schemas.microsoft.com/office/powerpoint/2010/main" val="131820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28D94-756F-ED2C-D6D3-422CBE1F53D2}"/>
              </a:ext>
            </a:extLst>
          </p:cNvPr>
          <p:cNvSpPr>
            <a:spLocks noGrp="1"/>
          </p:cNvSpPr>
          <p:nvPr>
            <p:ph type="title"/>
          </p:nvPr>
        </p:nvSpPr>
        <p:spPr/>
        <p:txBody>
          <a:bodyPr/>
          <a:lstStyle/>
          <a:p>
            <a:r>
              <a:rPr lang="es-MX" dirty="0"/>
              <a:t>3. Las causas de la Inflación</a:t>
            </a:r>
          </a:p>
        </p:txBody>
      </p:sp>
      <p:sp>
        <p:nvSpPr>
          <p:cNvPr id="3" name="Marcador de contenido 2">
            <a:extLst>
              <a:ext uri="{FF2B5EF4-FFF2-40B4-BE49-F238E27FC236}">
                <a16:creationId xmlns:a16="http://schemas.microsoft.com/office/drawing/2014/main" id="{F6C290FE-1E47-6DE8-360A-3CAC36A7E489}"/>
              </a:ext>
            </a:extLst>
          </p:cNvPr>
          <p:cNvSpPr>
            <a:spLocks noGrp="1"/>
          </p:cNvSpPr>
          <p:nvPr>
            <p:ph idx="1"/>
          </p:nvPr>
        </p:nvSpPr>
        <p:spPr/>
        <p:txBody>
          <a:bodyPr>
            <a:normAutofit/>
          </a:bodyPr>
          <a:lstStyle/>
          <a:p>
            <a:pPr marL="0" indent="0">
              <a:buNone/>
            </a:pPr>
            <a:r>
              <a:rPr lang="es-MX" b="1" dirty="0"/>
              <a:t>¿Que es lo que causa la Inflación en nuestra economía?</a:t>
            </a:r>
          </a:p>
          <a:p>
            <a:pPr algn="just">
              <a:buFont typeface="Wingdings" panose="05000000000000000000" pitchFamily="2" charset="2"/>
              <a:buChar char="v"/>
            </a:pPr>
            <a:r>
              <a:rPr lang="es-MX" sz="1800" dirty="0">
                <a:effectLst/>
                <a:latin typeface="Arial Nova" panose="020B0504020202020204" pitchFamily="34" charset="0"/>
                <a:ea typeface="Calibri" panose="020F0502020204030204" pitchFamily="34" charset="0"/>
                <a:cs typeface="Times New Roman" panose="02020603050405020304" pitchFamily="18" charset="0"/>
              </a:rPr>
              <a:t>Inflación por costes: es cuando las materias primas o insumos suben de precio; por ejemplo, el petróleo, los granos, las verduras o los minerales.</a:t>
            </a:r>
          </a:p>
          <a:p>
            <a:pPr marL="0" indent="0" algn="just">
              <a:buNone/>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s-MX" sz="1800" dirty="0">
                <a:effectLst/>
                <a:latin typeface="Arial Nova" panose="020B0504020202020204" pitchFamily="34" charset="0"/>
                <a:ea typeface="Calibri" panose="020F0502020204030204" pitchFamily="34" charset="0"/>
                <a:cs typeface="Times New Roman" panose="02020603050405020304" pitchFamily="18" charset="0"/>
              </a:rPr>
              <a:t>Inflación por consumo o demanda: es cuando las personas compran algunos productos o bienes en especial, haciendo que el precio de estos se incremente; por ejemplo, cuando algo se pone de moda algo o se piensa que puede haber escases, lo que sucedió al inicio de la pandemia con los artículos de aseo y limpieza.</a:t>
            </a:r>
          </a:p>
          <a:p>
            <a:pPr marL="17145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s-MX" dirty="0"/>
          </a:p>
        </p:txBody>
      </p:sp>
    </p:spTree>
    <p:extLst>
      <p:ext uri="{BB962C8B-B14F-4D97-AF65-F5344CB8AC3E}">
        <p14:creationId xmlns:p14="http://schemas.microsoft.com/office/powerpoint/2010/main" val="23632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69350-9A0A-FEA6-07EF-57BBE50CBB90}"/>
              </a:ext>
            </a:extLst>
          </p:cNvPr>
          <p:cNvSpPr>
            <a:spLocks noGrp="1"/>
          </p:cNvSpPr>
          <p:nvPr>
            <p:ph type="title"/>
          </p:nvPr>
        </p:nvSpPr>
        <p:spPr/>
        <p:txBody>
          <a:bodyPr/>
          <a:lstStyle/>
          <a:p>
            <a:r>
              <a:rPr lang="es-MX" dirty="0"/>
              <a:t>3. Las causas de la Inflación</a:t>
            </a:r>
          </a:p>
        </p:txBody>
      </p:sp>
      <p:sp>
        <p:nvSpPr>
          <p:cNvPr id="3" name="Marcador de contenido 2">
            <a:extLst>
              <a:ext uri="{FF2B5EF4-FFF2-40B4-BE49-F238E27FC236}">
                <a16:creationId xmlns:a16="http://schemas.microsoft.com/office/drawing/2014/main" id="{0DBE993B-36CC-00DE-2086-33ED2CD25ABE}"/>
              </a:ext>
            </a:extLst>
          </p:cNvPr>
          <p:cNvSpPr>
            <a:spLocks noGrp="1"/>
          </p:cNvSpPr>
          <p:nvPr>
            <p:ph idx="1"/>
          </p:nvPr>
        </p:nvSpPr>
        <p:spPr/>
        <p:txBody>
          <a:bodyPr/>
          <a:lstStyle/>
          <a:p>
            <a:pPr marL="342900" lvl="0" indent="-342900" algn="just">
              <a:lnSpc>
                <a:spcPct val="107000"/>
              </a:lnSpc>
              <a:buFont typeface="Wingdings" panose="05000000000000000000" pitchFamily="2" charset="2"/>
              <a:buChar char=""/>
            </a:pPr>
            <a:r>
              <a:rPr lang="es-MX" sz="1800" dirty="0">
                <a:effectLst/>
                <a:latin typeface="Arial Nova" panose="020B0504020202020204" pitchFamily="34" charset="0"/>
                <a:ea typeface="Calibri" panose="020F0502020204030204" pitchFamily="34" charset="0"/>
                <a:cs typeface="Times New Roman" panose="02020603050405020304" pitchFamily="18" charset="0"/>
              </a:rPr>
              <a:t>Inflación autoconstruida: es cuando una medida tomada por el gobierno federal tiene como consecuencia el aumento de los precios; por ejemplo, el incremento del IVA del 15 al 16%, generó que los precios aumentarán, creando inflación.</a:t>
            </a:r>
          </a:p>
          <a:p>
            <a:pPr marL="342900" indent="-342900" algn="just">
              <a:lnSpc>
                <a:spcPct val="107000"/>
              </a:lnSpc>
              <a:buFont typeface="Wingdings" panose="05000000000000000000" pitchFamily="2" charset="2"/>
              <a:buChar char=""/>
            </a:pPr>
            <a:r>
              <a:rPr lang="es-MX" sz="1800" dirty="0">
                <a:effectLst/>
                <a:latin typeface="Arial Nova" panose="020B0504020202020204" pitchFamily="34" charset="0"/>
                <a:ea typeface="Calibri" panose="020F0502020204030204" pitchFamily="34" charset="0"/>
                <a:cs typeface="Times New Roman" panose="02020603050405020304" pitchFamily="18" charset="0"/>
              </a:rPr>
              <a:t>Inflación por Política Monetaria: es cuando las acciones que implementa el Banco de México generan inflación; por ejemplo, la reducción de la tasa de interés de referencia (TIIE), si es que se toma esta medida sin justificación a nivel de variables macroeconómicas (desempleo, inversión, etc.), generando inflación, ya que haría más barato el crédito, con lo que las personas estarían más convencidas de comprar o adquirir artículos a crédito (vehículos, electrodomésticos, ropa o calzado), lo que resultaría en un incremento de precios por aumento de demanda.</a:t>
            </a:r>
          </a:p>
          <a:p>
            <a:pPr marL="342900" lvl="0" indent="-342900" algn="just">
              <a:lnSpc>
                <a:spcPct val="107000"/>
              </a:lnSpc>
              <a:buFont typeface="Wingdings" panose="05000000000000000000" pitchFamily="2" charset="2"/>
              <a:buChar char=""/>
            </a:pPr>
            <a:endParaRPr lang="es-MX" sz="1800" dirty="0">
              <a:effectLst/>
              <a:latin typeface="Arial Nova"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45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61727-E37A-32D8-67EC-32359F7843EC}"/>
              </a:ext>
            </a:extLst>
          </p:cNvPr>
          <p:cNvSpPr>
            <a:spLocks noGrp="1"/>
          </p:cNvSpPr>
          <p:nvPr>
            <p:ph type="title"/>
          </p:nvPr>
        </p:nvSpPr>
        <p:spPr/>
        <p:txBody>
          <a:bodyPr/>
          <a:lstStyle/>
          <a:p>
            <a:r>
              <a:rPr lang="es-MX" dirty="0"/>
              <a:t>4. 	Efectos de la Inflación</a:t>
            </a:r>
          </a:p>
        </p:txBody>
      </p:sp>
      <p:sp>
        <p:nvSpPr>
          <p:cNvPr id="5" name="Marcador de contenido 4">
            <a:extLst>
              <a:ext uri="{FF2B5EF4-FFF2-40B4-BE49-F238E27FC236}">
                <a16:creationId xmlns:a16="http://schemas.microsoft.com/office/drawing/2014/main" id="{38A30D2F-8712-8724-269F-A0FB7CBFE8FF}"/>
              </a:ext>
            </a:extLst>
          </p:cNvPr>
          <p:cNvSpPr>
            <a:spLocks noGrp="1"/>
          </p:cNvSpPr>
          <p:nvPr>
            <p:ph sz="half" idx="2"/>
          </p:nvPr>
        </p:nvSpPr>
        <p:spPr>
          <a:xfrm>
            <a:off x="1295400" y="2658534"/>
            <a:ext cx="4718304" cy="3217334"/>
          </a:xfrm>
        </p:spPr>
        <p:txBody>
          <a:bodyPr>
            <a:normAutofit fontScale="77500" lnSpcReduction="20000"/>
          </a:bodyPr>
          <a:lstStyle/>
          <a:p>
            <a:pPr marL="0" indent="0" algn="just">
              <a:buNone/>
            </a:pPr>
            <a:r>
              <a:rPr lang="es-MX" dirty="0">
                <a:latin typeface="Arial Nova" panose="020B0504020202020204" pitchFamily="34" charset="0"/>
              </a:rPr>
              <a:t>Este fenómeno afecta la economía de muchas y diferentes formas, por ejemplo:</a:t>
            </a:r>
          </a:p>
          <a:p>
            <a:pPr marL="0" indent="0" algn="just">
              <a:buNone/>
            </a:pPr>
            <a:r>
              <a:rPr lang="es-MX" sz="2400" dirty="0">
                <a:effectLst/>
                <a:latin typeface="Arial Nova" panose="020B0504020202020204" pitchFamily="34" charset="0"/>
                <a:ea typeface="Calibri" panose="020F0502020204030204" pitchFamily="34" charset="0"/>
                <a:cs typeface="Times New Roman" panose="02020603050405020304" pitchFamily="18" charset="0"/>
              </a:rPr>
              <a:t>1. Deteriora el poder adquisitivo de la moneda. Por lo general las personas con menores ingresos son quienes mantienen una mayor proporción de su riqueza en efectivo, por lo que son quienes se ven más afectados por la inflación. Así es como un entorno inflacionario genera mayor desigualdad.</a:t>
            </a:r>
          </a:p>
          <a:p>
            <a:pPr marL="0" indent="0" algn="just">
              <a:buNone/>
            </a:pPr>
            <a:r>
              <a:rPr lang="es-MX" dirty="0">
                <a:latin typeface="Arial Nova" panose="020B0504020202020204" pitchFamily="34" charset="0"/>
              </a:rPr>
              <a:t> </a:t>
            </a:r>
          </a:p>
        </p:txBody>
      </p:sp>
      <p:pic>
        <p:nvPicPr>
          <p:cNvPr id="2050" name="Picture 2" descr="10 Diferencias entre los hábitos de los ricos y los pobres que explican muchas cosas">
            <a:extLst>
              <a:ext uri="{FF2B5EF4-FFF2-40B4-BE49-F238E27FC236}">
                <a16:creationId xmlns:a16="http://schemas.microsoft.com/office/drawing/2014/main" id="{6AF0FC8C-44B9-E1EB-3B99-DA14DE5B883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13705" y="2658005"/>
            <a:ext cx="4799704" cy="3217333"/>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9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61727-E37A-32D8-67EC-32359F7843EC}"/>
              </a:ext>
            </a:extLst>
          </p:cNvPr>
          <p:cNvSpPr>
            <a:spLocks noGrp="1"/>
          </p:cNvSpPr>
          <p:nvPr>
            <p:ph type="title"/>
          </p:nvPr>
        </p:nvSpPr>
        <p:spPr/>
        <p:txBody>
          <a:bodyPr/>
          <a:lstStyle/>
          <a:p>
            <a:r>
              <a:rPr lang="es-MX" dirty="0"/>
              <a:t>4. 	Efectos de la Inflación</a:t>
            </a:r>
          </a:p>
        </p:txBody>
      </p:sp>
      <p:sp>
        <p:nvSpPr>
          <p:cNvPr id="5" name="Marcador de contenido 4">
            <a:extLst>
              <a:ext uri="{FF2B5EF4-FFF2-40B4-BE49-F238E27FC236}">
                <a16:creationId xmlns:a16="http://schemas.microsoft.com/office/drawing/2014/main" id="{38A30D2F-8712-8724-269F-A0FB7CBFE8FF}"/>
              </a:ext>
            </a:extLst>
          </p:cNvPr>
          <p:cNvSpPr>
            <a:spLocks noGrp="1"/>
          </p:cNvSpPr>
          <p:nvPr>
            <p:ph sz="half" idx="2"/>
          </p:nvPr>
        </p:nvSpPr>
        <p:spPr>
          <a:xfrm>
            <a:off x="1295400" y="2658534"/>
            <a:ext cx="4718304" cy="3217334"/>
          </a:xfrm>
        </p:spPr>
        <p:txBody>
          <a:bodyPr>
            <a:normAutofit fontScale="92500" lnSpcReduction="10000"/>
          </a:bodyPr>
          <a:lstStyle/>
          <a:p>
            <a:pPr marL="0" indent="0" algn="just">
              <a:lnSpc>
                <a:spcPct val="107000"/>
              </a:lnSpc>
              <a:spcAft>
                <a:spcPts val="800"/>
              </a:spcAft>
              <a:buNone/>
            </a:pPr>
            <a:r>
              <a:rPr lang="es-MX" sz="2400" dirty="0">
                <a:effectLst/>
                <a:latin typeface="Arial Nova" panose="020B0504020202020204" pitchFamily="34" charset="0"/>
                <a:ea typeface="Calibri" panose="020F0502020204030204" pitchFamily="34" charset="0"/>
                <a:cs typeface="Times New Roman" panose="02020603050405020304" pitchFamily="18" charset="0"/>
              </a:rPr>
              <a:t>2. Distorsiona la asignación de recursos de la economía. Las familias y las empresas enfrentan un mayor grado de incertidumbre para la toma de decisiones en cuanto a las cantidades que asignan a la compra, al ahorro o a la inversión de su dinero.</a:t>
            </a:r>
            <a:endParaRPr lang="es-MX" sz="2400" dirty="0">
              <a:latin typeface="Arial Nova" panose="020B0504020202020204" pitchFamily="34" charset="0"/>
              <a:ea typeface="Calibri" panose="020F0502020204030204" pitchFamily="34" charset="0"/>
              <a:cs typeface="Times New Roman" panose="02020603050405020304" pitchFamily="18" charset="0"/>
            </a:endParaRPr>
          </a:p>
          <a:p>
            <a:pPr marL="0" indent="0" algn="just">
              <a:buNone/>
            </a:pPr>
            <a:r>
              <a:rPr lang="es-MX" dirty="0">
                <a:latin typeface="Arial Nova" panose="020B0504020202020204" pitchFamily="34" charset="0"/>
              </a:rPr>
              <a:t> </a:t>
            </a:r>
          </a:p>
        </p:txBody>
      </p:sp>
      <p:pic>
        <p:nvPicPr>
          <p:cNvPr id="6" name="Marcador de contenido 5">
            <a:extLst>
              <a:ext uri="{FF2B5EF4-FFF2-40B4-BE49-F238E27FC236}">
                <a16:creationId xmlns:a16="http://schemas.microsoft.com/office/drawing/2014/main" id="{B3C8DA3B-CBEC-A4CA-2CA6-F7ED5E7E732F}"/>
              </a:ext>
            </a:extLst>
          </p:cNvPr>
          <p:cNvPicPr>
            <a:picLocks noGrp="1" noChangeAspect="1"/>
          </p:cNvPicPr>
          <p:nvPr>
            <p:ph sz="quarter" idx="4"/>
          </p:nvPr>
        </p:nvPicPr>
        <p:blipFill>
          <a:blip r:embed="rId2"/>
          <a:stretch>
            <a:fillRect/>
          </a:stretch>
        </p:blipFill>
        <p:spPr>
          <a:xfrm>
            <a:off x="6178298" y="2658534"/>
            <a:ext cx="4662704" cy="2815789"/>
          </a:xfrm>
          <a:ln w="19050">
            <a:solidFill>
              <a:schemeClr val="tx2"/>
            </a:solidFill>
          </a:ln>
        </p:spPr>
      </p:pic>
    </p:spTree>
    <p:extLst>
      <p:ext uri="{BB962C8B-B14F-4D97-AF65-F5344CB8AC3E}">
        <p14:creationId xmlns:p14="http://schemas.microsoft.com/office/powerpoint/2010/main" val="1515938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TotalTime>
  <Words>1694</Words>
  <Application>Microsoft Office PowerPoint</Application>
  <PresentationFormat>Panorámica</PresentationFormat>
  <Paragraphs>70</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Nova</vt:lpstr>
      <vt:lpstr>Arial Rounded MT Bold</vt:lpstr>
      <vt:lpstr>Calibri</vt:lpstr>
      <vt:lpstr>Garamond</vt:lpstr>
      <vt:lpstr>Wingdings</vt:lpstr>
      <vt:lpstr>Orgánico</vt:lpstr>
      <vt:lpstr> La Inflación</vt:lpstr>
      <vt:lpstr>Generalidades</vt:lpstr>
      <vt:lpstr>1. Que es la Inflación</vt:lpstr>
      <vt:lpstr>Explicación de la Inflación</vt:lpstr>
      <vt:lpstr>2. Cómo y quién la mide?</vt:lpstr>
      <vt:lpstr>3. Las causas de la Inflación</vt:lpstr>
      <vt:lpstr>3. Las causas de la Inflación</vt:lpstr>
      <vt:lpstr>4.  Efectos de la Inflación</vt:lpstr>
      <vt:lpstr>4.  Efectos de la Inflación</vt:lpstr>
      <vt:lpstr>4.  Efectos de la Inflación</vt:lpstr>
      <vt:lpstr>4.  Efectos de la Inflación</vt:lpstr>
      <vt:lpstr>5. Herramienta contra la Inflación</vt:lpstr>
      <vt:lpstr>6. El Índice Nacional de Precios al Consumidor a través del tiempo</vt:lpstr>
      <vt:lpstr>6. El Índice Nacional de Precios al Consumidor a través del tiempo</vt:lpstr>
      <vt:lpstr>7. La Inflación en el mundo</vt:lpstr>
      <vt:lpstr>7. La Inflación en el mundo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Inflación</dc:title>
  <dc:creator>DIRECTORA CEEFP</dc:creator>
  <cp:lastModifiedBy>DIRECTORA CEEFP</cp:lastModifiedBy>
  <cp:revision>14</cp:revision>
  <dcterms:created xsi:type="dcterms:W3CDTF">2022-06-28T18:39:07Z</dcterms:created>
  <dcterms:modified xsi:type="dcterms:W3CDTF">2022-06-28T21:38:09Z</dcterms:modified>
</cp:coreProperties>
</file>